
<file path=[Content_Types].xml><?xml version="1.0" encoding="utf-8"?>
<Types xmlns="http://schemas.openxmlformats.org/package/2006/content-types">
  <Default Extension="xml" ContentType="application/xml"/>
  <Default Extension="jpeg" ContentType="image/jpeg"/>
  <Default Extension="jpg" ContentType="image/jpeg"/>
  <Default Extension="emf" ContentType="image/x-emf"/>
  <Default Extension="rels" ContentType="application/vnd.openxmlformats-package.relationships+xml"/>
  <Default Extension="gif" ContentType="image/gif"/>
  <Default Extension="bin" ContentType="application/vnd.openxmlformats-officedocument.presentationml.printerSettings"/>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62"/>
  </p:notesMasterIdLst>
  <p:handoutMasterIdLst>
    <p:handoutMasterId r:id="rId63"/>
  </p:handoutMasterIdLst>
  <p:sldIdLst>
    <p:sldId id="1488" r:id="rId2"/>
    <p:sldId id="1537" r:id="rId3"/>
    <p:sldId id="1538" r:id="rId4"/>
    <p:sldId id="1489" r:id="rId5"/>
    <p:sldId id="1490" r:id="rId6"/>
    <p:sldId id="1493" r:id="rId7"/>
    <p:sldId id="1492" r:id="rId8"/>
    <p:sldId id="1494" r:id="rId9"/>
    <p:sldId id="1495" r:id="rId10"/>
    <p:sldId id="1467" r:id="rId11"/>
    <p:sldId id="1496" r:id="rId12"/>
    <p:sldId id="1497" r:id="rId13"/>
    <p:sldId id="1498" r:id="rId14"/>
    <p:sldId id="1499" r:id="rId15"/>
    <p:sldId id="1500" r:id="rId16"/>
    <p:sldId id="1506" r:id="rId17"/>
    <p:sldId id="1507" r:id="rId18"/>
    <p:sldId id="1501" r:id="rId19"/>
    <p:sldId id="1502" r:id="rId20"/>
    <p:sldId id="1503" r:id="rId21"/>
    <p:sldId id="1504" r:id="rId22"/>
    <p:sldId id="1508" r:id="rId23"/>
    <p:sldId id="1505" r:id="rId24"/>
    <p:sldId id="1469" r:id="rId25"/>
    <p:sldId id="1519" r:id="rId26"/>
    <p:sldId id="1470" r:id="rId27"/>
    <p:sldId id="1471" r:id="rId28"/>
    <p:sldId id="1472" r:id="rId29"/>
    <p:sldId id="1473" r:id="rId30"/>
    <p:sldId id="1474" r:id="rId31"/>
    <p:sldId id="1478" r:id="rId32"/>
    <p:sldId id="1481" r:id="rId33"/>
    <p:sldId id="1482" r:id="rId34"/>
    <p:sldId id="1483" r:id="rId35"/>
    <p:sldId id="1445" r:id="rId36"/>
    <p:sldId id="1509" r:id="rId37"/>
    <p:sldId id="1510" r:id="rId38"/>
    <p:sldId id="1511" r:id="rId39"/>
    <p:sldId id="1512" r:id="rId40"/>
    <p:sldId id="1513" r:id="rId41"/>
    <p:sldId id="1514" r:id="rId42"/>
    <p:sldId id="1515" r:id="rId43"/>
    <p:sldId id="1532" r:id="rId44"/>
    <p:sldId id="1517" r:id="rId45"/>
    <p:sldId id="1533" r:id="rId46"/>
    <p:sldId id="1534" r:id="rId47"/>
    <p:sldId id="1523" r:id="rId48"/>
    <p:sldId id="1476" r:id="rId49"/>
    <p:sldId id="1479" r:id="rId50"/>
    <p:sldId id="1531" r:id="rId51"/>
    <p:sldId id="1529" r:id="rId52"/>
    <p:sldId id="1480" r:id="rId53"/>
    <p:sldId id="1526" r:id="rId54"/>
    <p:sldId id="1530" r:id="rId55"/>
    <p:sldId id="1536" r:id="rId56"/>
    <p:sldId id="1535" r:id="rId57"/>
    <p:sldId id="1520" r:id="rId58"/>
    <p:sldId id="1521" r:id="rId59"/>
    <p:sldId id="1522" r:id="rId60"/>
    <p:sldId id="1278" r:id="rId61"/>
  </p:sldIdLst>
  <p:sldSz cx="9144000" cy="6858000" type="screen4x3"/>
  <p:notesSz cx="7315200" cy="9601200"/>
  <p:defaultTextStyle>
    <a:defPPr>
      <a:defRPr lang="en-US"/>
    </a:defPPr>
    <a:lvl1pPr algn="l" rtl="0" eaLnBrk="0" fontAlgn="base" hangingPunct="0">
      <a:spcBef>
        <a:spcPct val="0"/>
      </a:spcBef>
      <a:spcAft>
        <a:spcPct val="0"/>
      </a:spcAft>
      <a:defRPr sz="1600" b="1" kern="1200">
        <a:solidFill>
          <a:schemeClr val="tx1"/>
        </a:solidFill>
        <a:latin typeface="Arial" charset="0"/>
        <a:ea typeface="+mn-ea"/>
        <a:cs typeface="+mn-cs"/>
      </a:defRPr>
    </a:lvl1pPr>
    <a:lvl2pPr marL="457130" algn="l" rtl="0" eaLnBrk="0" fontAlgn="base" hangingPunct="0">
      <a:spcBef>
        <a:spcPct val="0"/>
      </a:spcBef>
      <a:spcAft>
        <a:spcPct val="0"/>
      </a:spcAft>
      <a:defRPr sz="1600" b="1" kern="1200">
        <a:solidFill>
          <a:schemeClr val="tx1"/>
        </a:solidFill>
        <a:latin typeface="Arial" charset="0"/>
        <a:ea typeface="+mn-ea"/>
        <a:cs typeface="+mn-cs"/>
      </a:defRPr>
    </a:lvl2pPr>
    <a:lvl3pPr marL="914259" algn="l" rtl="0" eaLnBrk="0" fontAlgn="base" hangingPunct="0">
      <a:spcBef>
        <a:spcPct val="0"/>
      </a:spcBef>
      <a:spcAft>
        <a:spcPct val="0"/>
      </a:spcAft>
      <a:defRPr sz="1600" b="1" kern="1200">
        <a:solidFill>
          <a:schemeClr val="tx1"/>
        </a:solidFill>
        <a:latin typeface="Arial" charset="0"/>
        <a:ea typeface="+mn-ea"/>
        <a:cs typeface="+mn-cs"/>
      </a:defRPr>
    </a:lvl3pPr>
    <a:lvl4pPr marL="1371390" algn="l" rtl="0" eaLnBrk="0" fontAlgn="base" hangingPunct="0">
      <a:spcBef>
        <a:spcPct val="0"/>
      </a:spcBef>
      <a:spcAft>
        <a:spcPct val="0"/>
      </a:spcAft>
      <a:defRPr sz="1600" b="1" kern="1200">
        <a:solidFill>
          <a:schemeClr val="tx1"/>
        </a:solidFill>
        <a:latin typeface="Arial" charset="0"/>
        <a:ea typeface="+mn-ea"/>
        <a:cs typeface="+mn-cs"/>
      </a:defRPr>
    </a:lvl4pPr>
    <a:lvl5pPr marL="1828519" algn="l" rtl="0" eaLnBrk="0" fontAlgn="base" hangingPunct="0">
      <a:spcBef>
        <a:spcPct val="0"/>
      </a:spcBef>
      <a:spcAft>
        <a:spcPct val="0"/>
      </a:spcAft>
      <a:defRPr sz="1600" b="1" kern="1200">
        <a:solidFill>
          <a:schemeClr val="tx1"/>
        </a:solidFill>
        <a:latin typeface="Arial" charset="0"/>
        <a:ea typeface="+mn-ea"/>
        <a:cs typeface="+mn-cs"/>
      </a:defRPr>
    </a:lvl5pPr>
    <a:lvl6pPr marL="2285649" algn="l" defTabSz="914259" rtl="0" eaLnBrk="1" latinLnBrk="0" hangingPunct="1">
      <a:defRPr sz="1600" b="1" kern="1200">
        <a:solidFill>
          <a:schemeClr val="tx1"/>
        </a:solidFill>
        <a:latin typeface="Arial" charset="0"/>
        <a:ea typeface="+mn-ea"/>
        <a:cs typeface="+mn-cs"/>
      </a:defRPr>
    </a:lvl6pPr>
    <a:lvl7pPr marL="2742780" algn="l" defTabSz="914259" rtl="0" eaLnBrk="1" latinLnBrk="0" hangingPunct="1">
      <a:defRPr sz="1600" b="1" kern="1200">
        <a:solidFill>
          <a:schemeClr val="tx1"/>
        </a:solidFill>
        <a:latin typeface="Arial" charset="0"/>
        <a:ea typeface="+mn-ea"/>
        <a:cs typeface="+mn-cs"/>
      </a:defRPr>
    </a:lvl7pPr>
    <a:lvl8pPr marL="3199908" algn="l" defTabSz="914259" rtl="0" eaLnBrk="1" latinLnBrk="0" hangingPunct="1">
      <a:defRPr sz="1600" b="1" kern="1200">
        <a:solidFill>
          <a:schemeClr val="tx1"/>
        </a:solidFill>
        <a:latin typeface="Arial" charset="0"/>
        <a:ea typeface="+mn-ea"/>
        <a:cs typeface="+mn-cs"/>
      </a:defRPr>
    </a:lvl8pPr>
    <a:lvl9pPr marL="3657039" algn="l" defTabSz="914259" rtl="0" eaLnBrk="1" latinLnBrk="0" hangingPunct="1">
      <a:defRPr sz="1600" b="1" kern="1200">
        <a:solidFill>
          <a:schemeClr val="tx1"/>
        </a:solidFill>
        <a:latin typeface="Arial" charset="0"/>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933"/>
    <a:srgbClr val="FFCC99"/>
    <a:srgbClr val="CCFF99"/>
    <a:srgbClr val="CC99FF"/>
    <a:srgbClr val="000066"/>
    <a:srgbClr val="996600"/>
    <a:srgbClr val="4D6997"/>
    <a:srgbClr val="6633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E8034E78-7F5D-4C2E-B375-FC64B27BC917}" styleName="Dark Style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left>
            <a:ln w="25400" cmpd="sng">
              <a:solidFill>
                <a:schemeClr val="lt1"/>
              </a:solidFill>
            </a:ln>
          </a:left>
        </a:tcBdr>
        <a:fill>
          <a:solidFill>
            <a:schemeClr val="dk1">
              <a:tint val="60000"/>
            </a:schemeClr>
          </a:solidFill>
        </a:fill>
      </a:tcStyle>
    </a:lastCol>
    <a:firstCol>
      <a:tcTxStyle b="on"/>
      <a:tcStyle>
        <a:tcBdr>
          <a:right>
            <a:ln w="25400" cmpd="sng">
              <a:solidFill>
                <a:schemeClr val="lt1"/>
              </a:solidFill>
            </a:ln>
          </a:right>
        </a:tcBdr>
        <a:fill>
          <a:solidFill>
            <a:schemeClr val="dk1">
              <a:tint val="60000"/>
            </a:schemeClr>
          </a:solidFill>
        </a:fill>
      </a:tcStyle>
    </a:firstCol>
    <a:lastRow>
      <a:tcTxStyle b="on"/>
      <a:tcStyle>
        <a:tcBdr>
          <a:top>
            <a:ln w="25400" cmpd="sng">
              <a:solidFill>
                <a:schemeClr val="lt1"/>
              </a:solidFill>
            </a:ln>
          </a:top>
        </a:tcBdr>
        <a:fill>
          <a:solidFill>
            <a:schemeClr val="dk1">
              <a:tint val="6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309" autoAdjust="0"/>
    <p:restoredTop sz="75202" autoAdjust="0"/>
  </p:normalViewPr>
  <p:slideViewPr>
    <p:cSldViewPr>
      <p:cViewPr varScale="1">
        <p:scale>
          <a:sx n="91" d="100"/>
          <a:sy n="91" d="100"/>
        </p:scale>
        <p:origin x="-1000" y="-120"/>
      </p:cViewPr>
      <p:guideLst>
        <p:guide orient="horz" pos="2160"/>
        <p:guide pos="2880"/>
      </p:guideLst>
    </p:cSldViewPr>
  </p:slideViewPr>
  <p:notesTextViewPr>
    <p:cViewPr>
      <p:scale>
        <a:sx n="100" d="100"/>
        <a:sy n="100" d="100"/>
      </p:scale>
      <p:origin x="0" y="0"/>
    </p:cViewPr>
  </p:notesTextViewPr>
  <p:sorterViewPr>
    <p:cViewPr>
      <p:scale>
        <a:sx n="50" d="100"/>
        <a:sy n="50" d="100"/>
      </p:scale>
      <p:origin x="0" y="0"/>
    </p:cViewPr>
  </p:sorterViewPr>
  <p:notesViewPr>
    <p:cSldViewPr>
      <p:cViewPr varScale="1">
        <p:scale>
          <a:sx n="56" d="100"/>
          <a:sy n="56" d="100"/>
        </p:scale>
        <p:origin x="-1782" y="-78"/>
      </p:cViewPr>
      <p:guideLst>
        <p:guide orient="horz" pos="3024"/>
        <p:guide pos="2304"/>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handoutMaster" Target="handoutMasters/handoutMaster1.xml"/><Relationship Id="rId64" Type="http://schemas.openxmlformats.org/officeDocument/2006/relationships/printerSettings" Target="printerSettings/printerSettings1.bin"/><Relationship Id="rId65" Type="http://schemas.openxmlformats.org/officeDocument/2006/relationships/presProps" Target="presProps.xml"/><Relationship Id="rId66" Type="http://schemas.openxmlformats.org/officeDocument/2006/relationships/viewProps" Target="viewProps.xml"/><Relationship Id="rId67" Type="http://schemas.openxmlformats.org/officeDocument/2006/relationships/theme" Target="theme/theme1.xml"/><Relationship Id="rId68" Type="http://schemas.openxmlformats.org/officeDocument/2006/relationships/tableStyles" Target="tableStyles.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6498"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a:defRPr sz="1200" b="0">
                <a:latin typeface="Arial" charset="0"/>
              </a:defRPr>
            </a:lvl1pPr>
          </a:lstStyle>
          <a:p>
            <a:pPr>
              <a:defRPr/>
            </a:pPr>
            <a:endParaRPr lang="en-US"/>
          </a:p>
        </p:txBody>
      </p:sp>
      <p:sp>
        <p:nvSpPr>
          <p:cNvPr id="106499" name="Rectangle 3"/>
          <p:cNvSpPr>
            <a:spLocks noGrp="1" noChangeArrowheads="1"/>
          </p:cNvSpPr>
          <p:nvPr>
            <p:ph type="dt" sz="quarter" idx="1"/>
          </p:nvPr>
        </p:nvSpPr>
        <p:spPr bwMode="auto">
          <a:xfrm>
            <a:off x="4146551"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a:defRPr sz="1200" b="0">
                <a:latin typeface="Arial" charset="0"/>
              </a:defRPr>
            </a:lvl1pPr>
          </a:lstStyle>
          <a:p>
            <a:pPr>
              <a:defRPr/>
            </a:pPr>
            <a:endParaRPr lang="en-US"/>
          </a:p>
        </p:txBody>
      </p:sp>
      <p:sp>
        <p:nvSpPr>
          <p:cNvPr id="106500" name="Rectangle 4"/>
          <p:cNvSpPr>
            <a:spLocks noGrp="1" noChangeArrowheads="1"/>
          </p:cNvSpPr>
          <p:nvPr>
            <p:ph type="ftr" sz="quarter" idx="2"/>
          </p:nvPr>
        </p:nvSpPr>
        <p:spPr bwMode="auto">
          <a:xfrm>
            <a:off x="0"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a:defRPr sz="1200" b="0">
                <a:latin typeface="Arial" charset="0"/>
              </a:defRPr>
            </a:lvl1pPr>
          </a:lstStyle>
          <a:p>
            <a:pPr>
              <a:defRPr/>
            </a:pPr>
            <a:endParaRPr lang="en-US"/>
          </a:p>
        </p:txBody>
      </p:sp>
      <p:sp>
        <p:nvSpPr>
          <p:cNvPr id="106501" name="Rectangle 5"/>
          <p:cNvSpPr>
            <a:spLocks noGrp="1" noChangeArrowheads="1"/>
          </p:cNvSpPr>
          <p:nvPr>
            <p:ph type="sldNum" sz="quarter" idx="3"/>
          </p:nvPr>
        </p:nvSpPr>
        <p:spPr bwMode="auto">
          <a:xfrm>
            <a:off x="4146551" y="9121776"/>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a:defRPr sz="1200" b="0">
                <a:latin typeface="Arial" charset="0"/>
              </a:defRPr>
            </a:lvl1pPr>
          </a:lstStyle>
          <a:p>
            <a:pPr>
              <a:defRPr/>
            </a:pPr>
            <a:fld id="{D098A0DF-783C-49D9-9260-6806A799FD3D}" type="slidenum">
              <a:rPr lang="en-US"/>
              <a:pPr>
                <a:defRPr/>
              </a:pPr>
              <a:t>‹#›</a:t>
            </a:fld>
            <a:endParaRPr lang="en-US"/>
          </a:p>
        </p:txBody>
      </p:sp>
    </p:spTree>
    <p:extLst>
      <p:ext uri="{BB962C8B-B14F-4D97-AF65-F5344CB8AC3E}">
        <p14:creationId xmlns:p14="http://schemas.microsoft.com/office/powerpoint/2010/main" val="3980071602"/>
      </p:ext>
    </p:extLst>
  </p:cSld>
  <p:clrMap bg1="lt1" tx1="dk1" bg2="lt2" tx2="dk2" accent1="accent1" accent2="accent2" accent3="accent3" accent4="accent4" accent5="accent5" accent6="accent6" hlink="hlink" folHlink="folHlink"/>
</p:handoutMaster>
</file>

<file path=ppt/media/image1.jpg>
</file>

<file path=ppt/media/image10.gif>
</file>

<file path=ppt/media/image11.jpg>
</file>

<file path=ppt/media/image12.jpeg>
</file>

<file path=ppt/media/image13.png>
</file>

<file path=ppt/media/image14.gif>
</file>

<file path=ppt/media/image19.png>
</file>

<file path=ppt/media/image2.png>
</file>

<file path=ppt/media/image20.jpeg>
</file>

<file path=ppt/media/image3.jpg>
</file>

<file path=ppt/media/image4.jpeg>
</file>

<file path=ppt/media/image5.jpeg>
</file>

<file path=ppt/media/image6.jpe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2" name="Rectangle 2"/>
          <p:cNvSpPr>
            <a:spLocks noGrp="1" noChangeArrowheads="1"/>
          </p:cNvSpPr>
          <p:nvPr>
            <p:ph type="hdr" sz="quarter"/>
          </p:nvPr>
        </p:nvSpPr>
        <p:spPr bwMode="auto">
          <a:xfrm>
            <a:off x="0"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3" name="Rectangle 3"/>
          <p:cNvSpPr>
            <a:spLocks noGrp="1" noChangeArrowheads="1"/>
          </p:cNvSpPr>
          <p:nvPr>
            <p:ph type="dt" idx="1"/>
          </p:nvPr>
        </p:nvSpPr>
        <p:spPr bwMode="auto">
          <a:xfrm>
            <a:off x="4144964" y="1"/>
            <a:ext cx="3168650" cy="47942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lvl1pPr algn="r" defTabSz="964451" eaLnBrk="1" hangingPunct="1">
              <a:defRPr sz="1200" b="0">
                <a:latin typeface="Arial" charset="0"/>
              </a:defRPr>
            </a:lvl1pPr>
          </a:lstStyle>
          <a:p>
            <a:pPr>
              <a:defRPr/>
            </a:pPr>
            <a:endParaRPr lang="en-US"/>
          </a:p>
        </p:txBody>
      </p:sp>
      <p:sp>
        <p:nvSpPr>
          <p:cNvPr id="51204" name="Rectangle 4"/>
          <p:cNvSpPr>
            <a:spLocks noGrp="1" noRot="1" noChangeAspect="1" noChangeArrowheads="1" noTextEdit="1"/>
          </p:cNvSpPr>
          <p:nvPr>
            <p:ph type="sldImg" idx="2"/>
          </p:nvPr>
        </p:nvSpPr>
        <p:spPr bwMode="auto">
          <a:xfrm>
            <a:off x="1258888" y="720725"/>
            <a:ext cx="4797425" cy="3598863"/>
          </a:xfrm>
          <a:prstGeom prst="rect">
            <a:avLst/>
          </a:prstGeom>
          <a:noFill/>
          <a:ln w="9525">
            <a:solidFill>
              <a:srgbClr val="000000"/>
            </a:solidFill>
            <a:miter lim="800000"/>
            <a:headEnd/>
            <a:tailEnd/>
          </a:ln>
        </p:spPr>
      </p:sp>
      <p:sp>
        <p:nvSpPr>
          <p:cNvPr id="5125" name="Rectangle 5"/>
          <p:cNvSpPr>
            <a:spLocks noGrp="1" noChangeArrowheads="1"/>
          </p:cNvSpPr>
          <p:nvPr>
            <p:ph type="body" sz="quarter" idx="3"/>
          </p:nvPr>
        </p:nvSpPr>
        <p:spPr bwMode="auto">
          <a:xfrm>
            <a:off x="731838" y="4559301"/>
            <a:ext cx="5853113" cy="4321175"/>
          </a:xfrm>
          <a:prstGeom prst="rect">
            <a:avLst/>
          </a:prstGeom>
          <a:noFill/>
          <a:ln w="9525">
            <a:noFill/>
            <a:miter lim="800000"/>
            <a:headEnd/>
            <a:tailEnd/>
          </a:ln>
          <a:effectLst/>
        </p:spPr>
        <p:txBody>
          <a:bodyPr vert="horz" wrap="square" lIns="96596" tIns="48297" rIns="96596" bIns="48297" numCol="1" anchor="t" anchorCtr="0" compatLnSpc="1">
            <a:prstTxWarp prst="textNoShape">
              <a:avLst/>
            </a:prstTxWarp>
          </a:bodyPr>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5126" name="Rectangle 6"/>
          <p:cNvSpPr>
            <a:spLocks noGrp="1" noChangeArrowheads="1"/>
          </p:cNvSpPr>
          <p:nvPr>
            <p:ph type="ftr" sz="quarter" idx="4"/>
          </p:nvPr>
        </p:nvSpPr>
        <p:spPr bwMode="auto">
          <a:xfrm>
            <a:off x="0"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defTabSz="964451" eaLnBrk="1" hangingPunct="1">
              <a:defRPr sz="1200" b="0">
                <a:latin typeface="Arial" charset="0"/>
              </a:defRPr>
            </a:lvl1pPr>
          </a:lstStyle>
          <a:p>
            <a:pPr>
              <a:defRPr/>
            </a:pPr>
            <a:endParaRPr lang="en-US"/>
          </a:p>
        </p:txBody>
      </p:sp>
      <p:sp>
        <p:nvSpPr>
          <p:cNvPr id="5127" name="Rectangle 7"/>
          <p:cNvSpPr>
            <a:spLocks noGrp="1" noChangeArrowheads="1"/>
          </p:cNvSpPr>
          <p:nvPr>
            <p:ph type="sldNum" sz="quarter" idx="5"/>
          </p:nvPr>
        </p:nvSpPr>
        <p:spPr bwMode="auto">
          <a:xfrm>
            <a:off x="4144964" y="9120189"/>
            <a:ext cx="3168650" cy="479425"/>
          </a:xfrm>
          <a:prstGeom prst="rect">
            <a:avLst/>
          </a:prstGeom>
          <a:noFill/>
          <a:ln w="9525">
            <a:noFill/>
            <a:miter lim="800000"/>
            <a:headEnd/>
            <a:tailEnd/>
          </a:ln>
          <a:effectLst/>
        </p:spPr>
        <p:txBody>
          <a:bodyPr vert="horz" wrap="square" lIns="96596" tIns="48297" rIns="96596" bIns="48297" numCol="1" anchor="b" anchorCtr="0" compatLnSpc="1">
            <a:prstTxWarp prst="textNoShape">
              <a:avLst/>
            </a:prstTxWarp>
          </a:bodyPr>
          <a:lstStyle>
            <a:lvl1pPr algn="r" defTabSz="964451" eaLnBrk="1" hangingPunct="1">
              <a:defRPr sz="1200" b="0">
                <a:latin typeface="Arial" charset="0"/>
              </a:defRPr>
            </a:lvl1pPr>
          </a:lstStyle>
          <a:p>
            <a:pPr>
              <a:defRPr/>
            </a:pPr>
            <a:fld id="{A0D86A14-AC1F-4C9A-8DDE-CE6B11F31194}" type="slidenum">
              <a:rPr lang="en-US"/>
              <a:pPr>
                <a:defRPr/>
              </a:pPr>
              <a:t>‹#›</a:t>
            </a:fld>
            <a:endParaRPr lang="en-US"/>
          </a:p>
        </p:txBody>
      </p:sp>
    </p:spTree>
    <p:extLst>
      <p:ext uri="{BB962C8B-B14F-4D97-AF65-F5344CB8AC3E}">
        <p14:creationId xmlns:p14="http://schemas.microsoft.com/office/powerpoint/2010/main" val="68675978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130" algn="l" rtl="0" eaLnBrk="0" fontAlgn="base" hangingPunct="0">
      <a:spcBef>
        <a:spcPct val="30000"/>
      </a:spcBef>
      <a:spcAft>
        <a:spcPct val="0"/>
      </a:spcAft>
      <a:defRPr sz="1200" kern="1200">
        <a:solidFill>
          <a:schemeClr val="tx1"/>
        </a:solidFill>
        <a:latin typeface="Arial" charset="0"/>
        <a:ea typeface="+mn-ea"/>
        <a:cs typeface="+mn-cs"/>
      </a:defRPr>
    </a:lvl2pPr>
    <a:lvl3pPr marL="914259" algn="l" rtl="0" eaLnBrk="0" fontAlgn="base" hangingPunct="0">
      <a:spcBef>
        <a:spcPct val="30000"/>
      </a:spcBef>
      <a:spcAft>
        <a:spcPct val="0"/>
      </a:spcAft>
      <a:defRPr sz="1200" kern="1200">
        <a:solidFill>
          <a:schemeClr val="tx1"/>
        </a:solidFill>
        <a:latin typeface="Arial" charset="0"/>
        <a:ea typeface="+mn-ea"/>
        <a:cs typeface="+mn-cs"/>
      </a:defRPr>
    </a:lvl3pPr>
    <a:lvl4pPr marL="1371390" algn="l" rtl="0" eaLnBrk="0" fontAlgn="base" hangingPunct="0">
      <a:spcBef>
        <a:spcPct val="30000"/>
      </a:spcBef>
      <a:spcAft>
        <a:spcPct val="0"/>
      </a:spcAft>
      <a:defRPr sz="1200" kern="1200">
        <a:solidFill>
          <a:schemeClr val="tx1"/>
        </a:solidFill>
        <a:latin typeface="Arial" charset="0"/>
        <a:ea typeface="+mn-ea"/>
        <a:cs typeface="+mn-cs"/>
      </a:defRPr>
    </a:lvl4pPr>
    <a:lvl5pPr marL="1828519" algn="l" rtl="0" eaLnBrk="0" fontAlgn="base" hangingPunct="0">
      <a:spcBef>
        <a:spcPct val="30000"/>
      </a:spcBef>
      <a:spcAft>
        <a:spcPct val="0"/>
      </a:spcAft>
      <a:defRPr sz="1200" kern="1200">
        <a:solidFill>
          <a:schemeClr val="tx1"/>
        </a:solidFill>
        <a:latin typeface="Arial" charset="0"/>
        <a:ea typeface="+mn-ea"/>
        <a:cs typeface="+mn-cs"/>
      </a:defRPr>
    </a:lvl5pPr>
    <a:lvl6pPr marL="2285649" algn="l" defTabSz="914259" rtl="0" eaLnBrk="1" latinLnBrk="0" hangingPunct="1">
      <a:defRPr sz="1200" kern="1200">
        <a:solidFill>
          <a:schemeClr val="tx1"/>
        </a:solidFill>
        <a:latin typeface="+mn-lt"/>
        <a:ea typeface="+mn-ea"/>
        <a:cs typeface="+mn-cs"/>
      </a:defRPr>
    </a:lvl6pPr>
    <a:lvl7pPr marL="2742780" algn="l" defTabSz="914259" rtl="0" eaLnBrk="1" latinLnBrk="0" hangingPunct="1">
      <a:defRPr sz="1200" kern="1200">
        <a:solidFill>
          <a:schemeClr val="tx1"/>
        </a:solidFill>
        <a:latin typeface="+mn-lt"/>
        <a:ea typeface="+mn-ea"/>
        <a:cs typeface="+mn-cs"/>
      </a:defRPr>
    </a:lvl7pPr>
    <a:lvl8pPr marL="3199908" algn="l" defTabSz="914259" rtl="0" eaLnBrk="1" latinLnBrk="0" hangingPunct="1">
      <a:defRPr sz="1200" kern="1200">
        <a:solidFill>
          <a:schemeClr val="tx1"/>
        </a:solidFill>
        <a:latin typeface="+mn-lt"/>
        <a:ea typeface="+mn-ea"/>
        <a:cs typeface="+mn-cs"/>
      </a:defRPr>
    </a:lvl8pPr>
    <a:lvl9pPr marL="3657039" algn="l" defTabSz="914259"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48130" name="Rectangle 2"/>
          <p:cNvSpPr>
            <a:spLocks noGrp="1" noChangeArrowheads="1"/>
          </p:cNvSpPr>
          <p:nvPr>
            <p:ph type="ctrTitle"/>
          </p:nvPr>
        </p:nvSpPr>
        <p:spPr>
          <a:xfrm>
            <a:off x="2133601" y="1371600"/>
            <a:ext cx="6477000" cy="1752600"/>
          </a:xfrm>
        </p:spPr>
        <p:txBody>
          <a:bodyPr/>
          <a:lstStyle>
            <a:lvl1pPr>
              <a:defRPr sz="4200"/>
            </a:lvl1pPr>
          </a:lstStyle>
          <a:p>
            <a:r>
              <a:rPr lang="en-US"/>
              <a:t>Click to edit Master title style</a:t>
            </a:r>
          </a:p>
        </p:txBody>
      </p:sp>
      <p:sp>
        <p:nvSpPr>
          <p:cNvPr id="48131" name="Rectangle 3"/>
          <p:cNvSpPr>
            <a:spLocks noGrp="1" noChangeArrowheads="1"/>
          </p:cNvSpPr>
          <p:nvPr>
            <p:ph type="subTitle" idx="1"/>
          </p:nvPr>
        </p:nvSpPr>
        <p:spPr>
          <a:xfrm>
            <a:off x="2133601" y="3733800"/>
            <a:ext cx="6477000" cy="1981200"/>
          </a:xfrm>
        </p:spPr>
        <p:txBody>
          <a:bodyPr/>
          <a:lstStyle>
            <a:lvl1pPr marL="0" indent="0">
              <a:buFont typeface="Wingdings" pitchFamily="2" charset="2"/>
              <a:buNone/>
              <a:defRPr/>
            </a:lvl1pPr>
          </a:lstStyle>
          <a:p>
            <a:r>
              <a:rPr lang="en-US"/>
              <a:t>Click to edit Master subtitle style</a:t>
            </a:r>
          </a:p>
        </p:txBody>
      </p:sp>
    </p:spTree>
  </p:cSld>
  <p:clrMapOvr>
    <a:masterClrMapping/>
  </p:clrMapOvr>
  <p:transition xmlns:p14="http://schemas.microsoft.com/office/powerpoint/2010/mai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lvl3pPr>
              <a:defRPr sz="1800"/>
            </a:lvl3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1_Title and Content">
    <p:bg>
      <p:bgPr>
        <a:solidFill>
          <a:schemeClr val="bg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1"/>
                </a:solidFill>
              </a:defRPr>
            </a:lvl1pPr>
          </a:lstStyle>
          <a:p>
            <a:r>
              <a:rPr lang="en-US" smtClean="0"/>
              <a:t>Click to edit Master title style</a:t>
            </a:r>
            <a:endParaRPr lang="en-US"/>
          </a:p>
        </p:txBody>
      </p:sp>
      <p:sp>
        <p:nvSpPr>
          <p:cNvPr id="3" name="Content Placeholder 2"/>
          <p:cNvSpPr>
            <a:spLocks noGrp="1"/>
          </p:cNvSpPr>
          <p:nvPr>
            <p:ph idx="1"/>
          </p:nvPr>
        </p:nvSpPr>
        <p:spPr/>
        <p:txBody>
          <a:bodyPr/>
          <a:lstStyle>
            <a:lvl1pPr>
              <a:defRPr>
                <a:solidFill>
                  <a:schemeClr val="tx1"/>
                </a:solidFill>
              </a:defRPr>
            </a:lvl1pPr>
            <a:lvl2pPr>
              <a:defRPr>
                <a:solidFill>
                  <a:schemeClr val="tx1"/>
                </a:solidFill>
              </a:defRPr>
            </a:lvl2pPr>
            <a:lvl3pPr>
              <a:defRPr sz="1800">
                <a:solidFill>
                  <a:schemeClr val="tx1"/>
                </a:solidFill>
              </a:defRPr>
            </a:lvl3pPr>
            <a:lvl4pPr>
              <a:defRPr>
                <a:solidFill>
                  <a:schemeClr val="tx1"/>
                </a:solidFill>
              </a:defRPr>
            </a:lvl4pPr>
            <a:lvl5pPr>
              <a:defRPr>
                <a:solidFill>
                  <a:schemeClr val="tx1"/>
                </a:solidFill>
              </a:defRPr>
            </a:lvl5p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aseline="0">
                <a:solidFill>
                  <a:schemeClr val="bg1"/>
                </a:solidFill>
              </a:defRPr>
            </a:lvl1pPr>
          </a:lstStyle>
          <a:p>
            <a:r>
              <a:rPr lang="en-US" dirty="0" smtClean="0"/>
              <a:t>Click to edit Master title style</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Header">
    <p:spTree>
      <p:nvGrpSpPr>
        <p:cNvPr id="1" name=""/>
        <p:cNvGrpSpPr/>
        <p:nvPr/>
      </p:nvGrpSpPr>
      <p:grpSpPr>
        <a:xfrm>
          <a:off x="0" y="0"/>
          <a:ext cx="0" cy="0"/>
          <a:chOff x="0" y="0"/>
          <a:chExt cx="0" cy="0"/>
        </a:xfrm>
      </p:grpSpPr>
      <p:sp>
        <p:nvSpPr>
          <p:cNvPr id="4" name="Title 1"/>
          <p:cNvSpPr>
            <a:spLocks noGrp="1"/>
          </p:cNvSpPr>
          <p:nvPr>
            <p:ph type="title"/>
          </p:nvPr>
        </p:nvSpPr>
        <p:spPr>
          <a:xfrm>
            <a:off x="0" y="2895600"/>
            <a:ext cx="9144000" cy="1028700"/>
          </a:xfrm>
        </p:spPr>
        <p:txBody>
          <a:bodyPr/>
          <a:lstStyle>
            <a:lvl1pPr algn="ctr">
              <a:defRPr sz="4000" b="1">
                <a:latin typeface="+mn-lt"/>
              </a:defRPr>
            </a:lvl1pPr>
          </a:lstStyle>
          <a:p>
            <a:r>
              <a:rPr lang="en-US" dirty="0" smtClean="0"/>
              <a:t>Click to edit Master title style</a:t>
            </a:r>
            <a:endParaRPr lang="en-US" dirty="0"/>
          </a:p>
        </p:txBody>
      </p:sp>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1_Blank">
    <p:bg>
      <p:bgPr>
        <a:solidFill>
          <a:schemeClr val="bg1"/>
        </a:solidFill>
        <a:effectLst/>
      </p:bgPr>
    </p:bg>
    <p:spTree>
      <p:nvGrpSpPr>
        <p:cNvPr id="1" name=""/>
        <p:cNvGrpSpPr/>
        <p:nvPr/>
      </p:nvGrpSpPr>
      <p:grpSpPr>
        <a:xfrm>
          <a:off x="0" y="0"/>
          <a:ext cx="0" cy="0"/>
          <a:chOff x="0" y="0"/>
          <a:chExt cx="0" cy="0"/>
        </a:xfrm>
      </p:grpSpPr>
    </p:spTree>
  </p:cSld>
  <p:clrMapOvr>
    <a:masterClrMapping/>
  </p:clrMapOvr>
  <p:transition xmlns:p14="http://schemas.microsoft.com/office/powerpoint/2010/main"/>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52400" y="114300"/>
            <a:ext cx="8686800" cy="1028700"/>
          </a:xfrm>
          <a:prstGeom prst="rect">
            <a:avLst/>
          </a:prstGeom>
          <a:noFill/>
          <a:ln w="9525">
            <a:noFill/>
            <a:miter lim="800000"/>
            <a:headEnd/>
            <a:tailEnd/>
          </a:ln>
        </p:spPr>
        <p:txBody>
          <a:bodyPr vert="horz" wrap="square" lIns="91425" tIns="45713" rIns="91425" bIns="45713" numCol="1" anchor="ctr" anchorCtr="0" compatLnSpc="1">
            <a:prstTxWarp prst="textNoShape">
              <a:avLst/>
            </a:prstTxWarp>
          </a:bodyPr>
          <a:lstStyle/>
          <a:p>
            <a:pPr lvl="0"/>
            <a:r>
              <a:rPr lang="en-US" dirty="0" smtClean="0"/>
              <a:t>Click to edit Master title style</a:t>
            </a:r>
          </a:p>
        </p:txBody>
      </p:sp>
      <p:sp>
        <p:nvSpPr>
          <p:cNvPr id="1027" name="Rectangle 3"/>
          <p:cNvSpPr>
            <a:spLocks noGrp="1" noChangeArrowheads="1"/>
          </p:cNvSpPr>
          <p:nvPr>
            <p:ph type="body" idx="1"/>
          </p:nvPr>
        </p:nvSpPr>
        <p:spPr bwMode="auto">
          <a:xfrm>
            <a:off x="381000" y="1066800"/>
            <a:ext cx="8458200" cy="5105400"/>
          </a:xfrm>
          <a:prstGeom prst="rect">
            <a:avLst/>
          </a:prstGeom>
          <a:noFill/>
          <a:ln w="9525">
            <a:noFill/>
            <a:miter lim="800000"/>
            <a:headEnd/>
            <a:tailEnd/>
          </a:ln>
        </p:spPr>
        <p:txBody>
          <a:bodyPr vert="horz" wrap="square" lIns="91425" tIns="45713" rIns="91425" bIns="45713" numCol="1" anchor="t" anchorCtr="0" compatLnSpc="1">
            <a:prstTxWarp prst="textNoShape">
              <a:avLst/>
            </a:prstTxWarp>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8" r:id="rId3"/>
    <p:sldLayoutId id="2147483656" r:id="rId4"/>
    <p:sldLayoutId id="2147483653" r:id="rId5"/>
    <p:sldLayoutId id="2147483654" r:id="rId6"/>
    <p:sldLayoutId id="2147483657" r:id="rId7"/>
  </p:sldLayoutIdLst>
  <p:transition xmlns:p14="http://schemas.microsoft.com/office/powerpoint/2010/main"/>
  <p:timing>
    <p:tnLst>
      <p:par>
        <p:cTn xmlns:p14="http://schemas.microsoft.com/office/powerpoint/2010/main" id="1" dur="indefinite" restart="never" nodeType="tmRoot"/>
      </p:par>
    </p:tnLst>
  </p:timing>
  <p:txStyles>
    <p:title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p:titleStyle>
    <p:bodyStyle>
      <a:lvl1pPr marL="342848" indent="-342848" algn="l" rtl="0" eaLnBrk="0" fontAlgn="base" hangingPunct="0">
        <a:spcBef>
          <a:spcPct val="25000"/>
        </a:spcBef>
        <a:spcAft>
          <a:spcPct val="25000"/>
        </a:spcAft>
        <a:buClr>
          <a:srgbClr val="5675A9"/>
        </a:buClr>
        <a:buSzPct val="75000"/>
        <a:buFont typeface="Wingdings" charset="2"/>
        <a:buChar char="¢"/>
        <a:defRPr sz="2400" baseline="0">
          <a:solidFill>
            <a:schemeClr val="bg1"/>
          </a:solidFill>
          <a:latin typeface="Gill Sans"/>
          <a:ea typeface="+mn-ea"/>
          <a:cs typeface="Gill Sans"/>
        </a:defRPr>
      </a:lvl1pPr>
      <a:lvl2pPr marL="742836" indent="-285707" algn="l" rtl="0" eaLnBrk="0" fontAlgn="base" hangingPunct="0">
        <a:spcBef>
          <a:spcPct val="10000"/>
        </a:spcBef>
        <a:spcAft>
          <a:spcPct val="10000"/>
        </a:spcAft>
        <a:buClr>
          <a:srgbClr val="5675A9"/>
        </a:buClr>
        <a:buSzPct val="75000"/>
        <a:buFont typeface="Wingdings" charset="2"/>
        <a:buChar char="l"/>
        <a:defRPr sz="2000" baseline="0">
          <a:solidFill>
            <a:schemeClr val="bg1"/>
          </a:solidFill>
          <a:latin typeface="Gill Sans"/>
          <a:cs typeface="Gill Sans"/>
        </a:defRPr>
      </a:lvl2pPr>
      <a:lvl3pPr marL="1142824" indent="-228564" algn="l" rtl="0" eaLnBrk="0" fontAlgn="base" hangingPunct="0">
        <a:spcBef>
          <a:spcPct val="20000"/>
        </a:spcBef>
        <a:spcAft>
          <a:spcPct val="0"/>
        </a:spcAft>
        <a:buClr>
          <a:srgbClr val="5675A9"/>
        </a:buClr>
        <a:buChar char="•"/>
        <a:defRPr sz="1800" baseline="0">
          <a:solidFill>
            <a:schemeClr val="bg1"/>
          </a:solidFill>
          <a:latin typeface="Gill Sans"/>
          <a:cs typeface="Gill Sans"/>
        </a:defRPr>
      </a:lvl3pPr>
      <a:lvl4pPr marL="1599954"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4pPr>
      <a:lvl5pPr marL="2057085" indent="-228564" algn="l" rtl="0" eaLnBrk="0" fontAlgn="base" hangingPunct="0">
        <a:spcBef>
          <a:spcPct val="20000"/>
        </a:spcBef>
        <a:spcAft>
          <a:spcPct val="0"/>
        </a:spcAft>
        <a:buClr>
          <a:srgbClr val="5675A9"/>
        </a:buClr>
        <a:buChar char="•"/>
        <a:defRPr sz="1600" baseline="0">
          <a:solidFill>
            <a:schemeClr val="bg1"/>
          </a:solidFill>
          <a:latin typeface="Gill Sans"/>
          <a:cs typeface="Gill Sans"/>
        </a:defRPr>
      </a:lvl5pPr>
      <a:lvl6pPr marL="2514215" indent="-228564" algn="l" rtl="0" fontAlgn="base">
        <a:spcBef>
          <a:spcPct val="20000"/>
        </a:spcBef>
        <a:spcAft>
          <a:spcPct val="0"/>
        </a:spcAft>
        <a:buChar char="•"/>
        <a:defRPr sz="1600">
          <a:solidFill>
            <a:schemeClr val="tx2"/>
          </a:solidFill>
          <a:latin typeface="+mn-lt"/>
        </a:defRPr>
      </a:lvl6pPr>
      <a:lvl7pPr marL="2971344" indent="-228564" algn="l" rtl="0" fontAlgn="base">
        <a:spcBef>
          <a:spcPct val="20000"/>
        </a:spcBef>
        <a:spcAft>
          <a:spcPct val="0"/>
        </a:spcAft>
        <a:buChar char="•"/>
        <a:defRPr sz="1600">
          <a:solidFill>
            <a:schemeClr val="tx2"/>
          </a:solidFill>
          <a:latin typeface="+mn-lt"/>
        </a:defRPr>
      </a:lvl7pPr>
      <a:lvl8pPr marL="3428475" indent="-228564" algn="l" rtl="0" fontAlgn="base">
        <a:spcBef>
          <a:spcPct val="20000"/>
        </a:spcBef>
        <a:spcAft>
          <a:spcPct val="0"/>
        </a:spcAft>
        <a:buChar char="•"/>
        <a:defRPr sz="1600">
          <a:solidFill>
            <a:schemeClr val="tx2"/>
          </a:solidFill>
          <a:latin typeface="+mn-lt"/>
        </a:defRPr>
      </a:lvl8pPr>
      <a:lvl9pPr marL="3885603" indent="-228564" algn="l" rtl="0" fontAlgn="base">
        <a:spcBef>
          <a:spcPct val="20000"/>
        </a:spcBef>
        <a:spcAft>
          <a:spcPct val="0"/>
        </a:spcAft>
        <a:buChar char="•"/>
        <a:defRPr sz="1600">
          <a:solidFill>
            <a:schemeClr val="tx2"/>
          </a:solidFill>
          <a:latin typeface="+mn-lt"/>
        </a:defRPr>
      </a:lvl9pPr>
    </p:bodyStyle>
    <p:otherStyle>
      <a:defPPr>
        <a:defRPr lang="en-US"/>
      </a:defPPr>
      <a:lvl1pPr marL="0" algn="l" defTabSz="914259" rtl="0" eaLnBrk="1" latinLnBrk="0" hangingPunct="1">
        <a:defRPr sz="1800" kern="1200">
          <a:solidFill>
            <a:schemeClr val="tx1"/>
          </a:solidFill>
          <a:latin typeface="+mn-lt"/>
          <a:ea typeface="+mn-ea"/>
          <a:cs typeface="+mn-cs"/>
        </a:defRPr>
      </a:lvl1pPr>
      <a:lvl2pPr marL="457130" algn="l" defTabSz="914259" rtl="0" eaLnBrk="1" latinLnBrk="0" hangingPunct="1">
        <a:defRPr sz="1800" kern="1200">
          <a:solidFill>
            <a:schemeClr val="tx1"/>
          </a:solidFill>
          <a:latin typeface="+mn-lt"/>
          <a:ea typeface="+mn-ea"/>
          <a:cs typeface="+mn-cs"/>
        </a:defRPr>
      </a:lvl2pPr>
      <a:lvl3pPr marL="914259" algn="l" defTabSz="914259" rtl="0" eaLnBrk="1" latinLnBrk="0" hangingPunct="1">
        <a:defRPr sz="1800" kern="1200">
          <a:solidFill>
            <a:schemeClr val="tx1"/>
          </a:solidFill>
          <a:latin typeface="+mn-lt"/>
          <a:ea typeface="+mn-ea"/>
          <a:cs typeface="+mn-cs"/>
        </a:defRPr>
      </a:lvl3pPr>
      <a:lvl4pPr marL="1371390" algn="l" defTabSz="914259" rtl="0" eaLnBrk="1" latinLnBrk="0" hangingPunct="1">
        <a:defRPr sz="1800" kern="1200">
          <a:solidFill>
            <a:schemeClr val="tx1"/>
          </a:solidFill>
          <a:latin typeface="+mn-lt"/>
          <a:ea typeface="+mn-ea"/>
          <a:cs typeface="+mn-cs"/>
        </a:defRPr>
      </a:lvl4pPr>
      <a:lvl5pPr marL="1828519" algn="l" defTabSz="914259" rtl="0" eaLnBrk="1" latinLnBrk="0" hangingPunct="1">
        <a:defRPr sz="1800" kern="1200">
          <a:solidFill>
            <a:schemeClr val="tx1"/>
          </a:solidFill>
          <a:latin typeface="+mn-lt"/>
          <a:ea typeface="+mn-ea"/>
          <a:cs typeface="+mn-cs"/>
        </a:defRPr>
      </a:lvl5pPr>
      <a:lvl6pPr marL="2285649" algn="l" defTabSz="914259" rtl="0" eaLnBrk="1" latinLnBrk="0" hangingPunct="1">
        <a:defRPr sz="1800" kern="1200">
          <a:solidFill>
            <a:schemeClr val="tx1"/>
          </a:solidFill>
          <a:latin typeface="+mn-lt"/>
          <a:ea typeface="+mn-ea"/>
          <a:cs typeface="+mn-cs"/>
        </a:defRPr>
      </a:lvl6pPr>
      <a:lvl7pPr marL="2742780" algn="l" defTabSz="914259" rtl="0" eaLnBrk="1" latinLnBrk="0" hangingPunct="1">
        <a:defRPr sz="1800" kern="1200">
          <a:solidFill>
            <a:schemeClr val="tx1"/>
          </a:solidFill>
          <a:latin typeface="+mn-lt"/>
          <a:ea typeface="+mn-ea"/>
          <a:cs typeface="+mn-cs"/>
        </a:defRPr>
      </a:lvl7pPr>
      <a:lvl8pPr marL="3199908" algn="l" defTabSz="914259" rtl="0" eaLnBrk="1" latinLnBrk="0" hangingPunct="1">
        <a:defRPr sz="1800" kern="1200">
          <a:solidFill>
            <a:schemeClr val="tx1"/>
          </a:solidFill>
          <a:latin typeface="+mn-lt"/>
          <a:ea typeface="+mn-ea"/>
          <a:cs typeface="+mn-cs"/>
        </a:defRPr>
      </a:lvl8pPr>
      <a:lvl9pPr marL="3657039" algn="l" defTabSz="91425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1.jpg"/><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2.jpe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0.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jpe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gif"/></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jpe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5.emf"/></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emf"/><Relationship Id="rId3" Type="http://schemas.openxmlformats.org/officeDocument/2006/relationships/image" Target="../media/image18.em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4.jpe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emf"/></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19.png"/></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5.jpe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6.jpeg"/></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image" Target="../media/image20.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gif"/><Relationship Id="rId1" Type="http://schemas.openxmlformats.org/officeDocument/2006/relationships/slideLayout" Target="../slideLayouts/slideLayout5.xml"/><Relationship Id="rId2"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8.png"/><Relationship Id="rId4" Type="http://schemas.openxmlformats.org/officeDocument/2006/relationships/image" Target="../media/image9.png"/><Relationship Id="rId5" Type="http://schemas.openxmlformats.org/officeDocument/2006/relationships/image" Target="../media/image10.gif"/><Relationship Id="rId1" Type="http://schemas.openxmlformats.org/officeDocument/2006/relationships/slideLayout" Target="../slideLayouts/slideLayout5.xml"/><Relationship Id="rId2"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descr="UniversityOfWaterloo_logo_horiz_rgb.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750064" y="0"/>
            <a:ext cx="4393936" cy="1761759"/>
          </a:xfrm>
          <a:prstGeom prst="rect">
            <a:avLst/>
          </a:prstGeom>
        </p:spPr>
      </p:pic>
      <p:sp>
        <p:nvSpPr>
          <p:cNvPr id="8194" name="Rectangle 14"/>
          <p:cNvSpPr>
            <a:spLocks noChangeArrowheads="1"/>
          </p:cNvSpPr>
          <p:nvPr/>
        </p:nvSpPr>
        <p:spPr bwMode="auto">
          <a:xfrm>
            <a:off x="76200" y="1371599"/>
            <a:ext cx="8991600" cy="914401"/>
          </a:xfrm>
          <a:prstGeom prst="rect">
            <a:avLst/>
          </a:prstGeom>
          <a:noFill/>
          <a:ln w="9525">
            <a:noFill/>
            <a:miter lim="800000"/>
            <a:headEnd/>
            <a:tailEnd/>
          </a:ln>
        </p:spPr>
        <p:txBody>
          <a:bodyPr lIns="91425" tIns="45713" rIns="91425" bIns="45713" anchor="ctr"/>
          <a:lstStyle/>
          <a:p>
            <a:pPr algn="ctr" eaLnBrk="1" hangingPunct="1"/>
            <a:r>
              <a:rPr lang="en-US" sz="3600" dirty="0" smtClean="0">
                <a:solidFill>
                  <a:schemeClr val="bg2"/>
                </a:solidFill>
                <a:latin typeface="Gill Sans"/>
                <a:cs typeface="Gill Sans"/>
              </a:rPr>
              <a:t>Big Data Infrastructure</a:t>
            </a:r>
            <a:endParaRPr lang="en-US" sz="3600" dirty="0">
              <a:solidFill>
                <a:schemeClr val="bg2"/>
              </a:solidFill>
              <a:latin typeface="Gill Sans"/>
              <a:cs typeface="Gill Sans"/>
            </a:endParaRPr>
          </a:p>
        </p:txBody>
      </p:sp>
      <p:pic>
        <p:nvPicPr>
          <p:cNvPr id="9" name="Picture 13" descr="creative-commons"/>
          <p:cNvPicPr>
            <a:picLocks noChangeAspect="1" noChangeArrowheads="1"/>
          </p:cNvPicPr>
          <p:nvPr/>
        </p:nvPicPr>
        <p:blipFill>
          <a:blip r:embed="rId3" cstate="print"/>
          <a:srcRect/>
          <a:stretch>
            <a:fillRect/>
          </a:stretch>
        </p:blipFill>
        <p:spPr bwMode="auto">
          <a:xfrm>
            <a:off x="101600" y="6358582"/>
            <a:ext cx="1117600" cy="393700"/>
          </a:xfrm>
          <a:prstGeom prst="rect">
            <a:avLst/>
          </a:prstGeom>
          <a:noFill/>
          <a:ln w="9525">
            <a:noFill/>
            <a:miter lim="800000"/>
            <a:headEnd/>
            <a:tailEnd/>
          </a:ln>
        </p:spPr>
      </p:pic>
      <p:sp>
        <p:nvSpPr>
          <p:cNvPr id="7" name="Rectangle 14"/>
          <p:cNvSpPr>
            <a:spLocks noChangeArrowheads="1"/>
          </p:cNvSpPr>
          <p:nvPr/>
        </p:nvSpPr>
        <p:spPr bwMode="auto">
          <a:xfrm>
            <a:off x="76200" y="2971800"/>
            <a:ext cx="8991600" cy="685800"/>
          </a:xfrm>
          <a:prstGeom prst="rect">
            <a:avLst/>
          </a:prstGeom>
          <a:noFill/>
          <a:ln w="9525">
            <a:noFill/>
            <a:miter lim="800000"/>
            <a:headEnd/>
            <a:tailEnd/>
          </a:ln>
        </p:spPr>
        <p:txBody>
          <a:bodyPr lIns="91425" tIns="45713" rIns="91425" bIns="45713" anchor="ctr"/>
          <a:lstStyle/>
          <a:p>
            <a:pPr algn="ctr" eaLnBrk="1" hangingPunct="1"/>
            <a:r>
              <a:rPr lang="en-US" sz="2800" b="0" dirty="0">
                <a:solidFill>
                  <a:schemeClr val="bg2"/>
                </a:solidFill>
                <a:latin typeface="Gill Sans"/>
                <a:cs typeface="Gill Sans"/>
              </a:rPr>
              <a:t>Week </a:t>
            </a:r>
            <a:r>
              <a:rPr lang="en-US" sz="2800" b="0" dirty="0" smtClean="0">
                <a:solidFill>
                  <a:schemeClr val="bg2"/>
                </a:solidFill>
                <a:latin typeface="Gill Sans"/>
                <a:cs typeface="Gill Sans"/>
              </a:rPr>
              <a:t>3: From MapReduce to Spark </a:t>
            </a:r>
            <a:r>
              <a:rPr lang="en-US" sz="2800" b="0" dirty="0">
                <a:solidFill>
                  <a:schemeClr val="bg2"/>
                </a:solidFill>
                <a:latin typeface="Gill Sans"/>
                <a:cs typeface="Gill Sans"/>
              </a:rPr>
              <a:t>(1/2)</a:t>
            </a:r>
          </a:p>
        </p:txBody>
      </p:sp>
      <p:sp>
        <p:nvSpPr>
          <p:cNvPr id="8" name="Text Box 11"/>
          <p:cNvSpPr txBox="1">
            <a:spLocks noChangeArrowheads="1"/>
          </p:cNvSpPr>
          <p:nvPr/>
        </p:nvSpPr>
        <p:spPr bwMode="auto">
          <a:xfrm>
            <a:off x="1371600" y="6324600"/>
            <a:ext cx="6903753" cy="461665"/>
          </a:xfrm>
          <a:prstGeom prst="rect">
            <a:avLst/>
          </a:prstGeom>
          <a:noFill/>
          <a:ln w="9525">
            <a:noFill/>
            <a:miter lim="800000"/>
            <a:headEnd/>
            <a:tailEnd/>
          </a:ln>
        </p:spPr>
        <p:txBody>
          <a:bodyPr wrap="none">
            <a:spAutoFit/>
          </a:bodyPr>
          <a:lstStyle/>
          <a:p>
            <a:r>
              <a:rPr lang="en-US" sz="1200" b="0" dirty="0">
                <a:solidFill>
                  <a:schemeClr val="bg1"/>
                </a:solidFill>
                <a:latin typeface="Gill Sans"/>
                <a:cs typeface="Gill Sans"/>
              </a:rPr>
              <a:t>This work is licensed under a Creative Commons Attribution-Noncommercial-Share Alike 3.0 United States</a:t>
            </a:r>
            <a:br>
              <a:rPr lang="en-US" sz="1200" b="0" dirty="0">
                <a:solidFill>
                  <a:schemeClr val="bg1"/>
                </a:solidFill>
                <a:latin typeface="Gill Sans"/>
                <a:cs typeface="Gill Sans"/>
              </a:rPr>
            </a:br>
            <a:r>
              <a:rPr lang="en-US" sz="1200" b="0" dirty="0">
                <a:solidFill>
                  <a:schemeClr val="bg1"/>
                </a:solidFill>
                <a:latin typeface="Gill Sans"/>
                <a:cs typeface="Gill Sans"/>
              </a:rPr>
              <a:t>See http://creativecommons.org/licenses/by-nc-sa/3.0/us/ for details</a:t>
            </a:r>
          </a:p>
        </p:txBody>
      </p:sp>
      <p:sp>
        <p:nvSpPr>
          <p:cNvPr id="10" name="Rectangle 14"/>
          <p:cNvSpPr>
            <a:spLocks noChangeArrowheads="1"/>
          </p:cNvSpPr>
          <p:nvPr/>
        </p:nvSpPr>
        <p:spPr bwMode="auto">
          <a:xfrm>
            <a:off x="0" y="2057400"/>
            <a:ext cx="9144000" cy="457200"/>
          </a:xfrm>
          <a:prstGeom prst="rect">
            <a:avLst/>
          </a:prstGeom>
          <a:noFill/>
          <a:ln w="9525">
            <a:noFill/>
            <a:miter lim="800000"/>
            <a:headEnd/>
            <a:tailEnd/>
          </a:ln>
        </p:spPr>
        <p:txBody>
          <a:bodyPr lIns="91425" tIns="45713" rIns="91425" bIns="45713" anchor="ctr"/>
          <a:lstStyle/>
          <a:p>
            <a:pPr algn="ctr" eaLnBrk="1" hangingPunct="1"/>
            <a:r>
              <a:rPr lang="en-US" sz="2400" b="0" dirty="0">
                <a:solidFill>
                  <a:schemeClr val="bg2"/>
                </a:solidFill>
                <a:latin typeface="Gill Sans"/>
                <a:cs typeface="Gill Sans"/>
              </a:rPr>
              <a:t>CS 489/698 Big Data Infrastructure (Winter 2016)</a:t>
            </a:r>
          </a:p>
        </p:txBody>
      </p:sp>
      <p:sp>
        <p:nvSpPr>
          <p:cNvPr id="12" name="Rectangle 14"/>
          <p:cNvSpPr>
            <a:spLocks noChangeArrowheads="1"/>
          </p:cNvSpPr>
          <p:nvPr/>
        </p:nvSpPr>
        <p:spPr bwMode="auto">
          <a:xfrm>
            <a:off x="76200" y="4572000"/>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smtClean="0">
                <a:solidFill>
                  <a:schemeClr val="bg2"/>
                </a:solidFill>
                <a:latin typeface="Gill Sans"/>
                <a:cs typeface="Gill Sans"/>
              </a:rPr>
              <a:t>Jimmy Lin</a:t>
            </a:r>
          </a:p>
          <a:p>
            <a:pPr algn="ctr" eaLnBrk="1" hangingPunct="1"/>
            <a:r>
              <a:rPr lang="en-US" sz="2000" b="0" dirty="0" smtClean="0">
                <a:solidFill>
                  <a:schemeClr val="bg2"/>
                </a:solidFill>
                <a:latin typeface="Gill Sans"/>
                <a:cs typeface="Gill Sans"/>
              </a:rPr>
              <a:t>David R. Cheriton School of Computer Science</a:t>
            </a:r>
          </a:p>
          <a:p>
            <a:pPr algn="ctr" eaLnBrk="1" hangingPunct="1"/>
            <a:r>
              <a:rPr lang="en-US" sz="2000" b="0" dirty="0" smtClean="0">
                <a:solidFill>
                  <a:schemeClr val="bg2"/>
                </a:solidFill>
                <a:latin typeface="Gill Sans"/>
                <a:cs typeface="Gill Sans"/>
              </a:rPr>
              <a:t>University of Waterloo</a:t>
            </a:r>
            <a:endParaRPr lang="en-US" sz="2000" b="0" dirty="0">
              <a:solidFill>
                <a:schemeClr val="bg2"/>
              </a:solidFill>
              <a:latin typeface="Gill Sans"/>
              <a:cs typeface="Gill Sans"/>
            </a:endParaRPr>
          </a:p>
        </p:txBody>
      </p:sp>
      <p:sp>
        <p:nvSpPr>
          <p:cNvPr id="11" name="Rectangle 14"/>
          <p:cNvSpPr>
            <a:spLocks noChangeArrowheads="1"/>
          </p:cNvSpPr>
          <p:nvPr/>
        </p:nvSpPr>
        <p:spPr bwMode="auto">
          <a:xfrm>
            <a:off x="76200" y="3352801"/>
            <a:ext cx="8991600" cy="762000"/>
          </a:xfrm>
          <a:prstGeom prst="rect">
            <a:avLst/>
          </a:prstGeom>
          <a:noFill/>
          <a:ln w="9525">
            <a:noFill/>
            <a:miter lim="800000"/>
            <a:headEnd/>
            <a:tailEnd/>
          </a:ln>
        </p:spPr>
        <p:txBody>
          <a:bodyPr lIns="91425" tIns="45713" rIns="91425" bIns="45713" anchor="ctr"/>
          <a:lstStyle/>
          <a:p>
            <a:pPr algn="ctr" eaLnBrk="1" hangingPunct="1"/>
            <a:r>
              <a:rPr lang="en-US" sz="2400" b="0" dirty="0">
                <a:solidFill>
                  <a:schemeClr val="bg2"/>
                </a:solidFill>
                <a:latin typeface="Gill Sans"/>
                <a:cs typeface="Gill Sans"/>
              </a:rPr>
              <a:t>January </a:t>
            </a:r>
            <a:r>
              <a:rPr lang="en-US" sz="2400" b="0" dirty="0" smtClean="0">
                <a:solidFill>
                  <a:schemeClr val="bg2"/>
                </a:solidFill>
                <a:latin typeface="Gill Sans"/>
                <a:cs typeface="Gill Sans"/>
              </a:rPr>
              <a:t>19, </a:t>
            </a:r>
            <a:r>
              <a:rPr lang="en-US" sz="2400" b="0" dirty="0">
                <a:solidFill>
                  <a:schemeClr val="bg2"/>
                </a:solidFill>
                <a:latin typeface="Gill Sans"/>
                <a:cs typeface="Gill Sans"/>
              </a:rPr>
              <a:t>2016</a:t>
            </a:r>
          </a:p>
        </p:txBody>
      </p:sp>
      <p:sp>
        <p:nvSpPr>
          <p:cNvPr id="14" name="TextBox 13"/>
          <p:cNvSpPr txBox="1">
            <a:spLocks noChangeArrowheads="1"/>
          </p:cNvSpPr>
          <p:nvPr/>
        </p:nvSpPr>
        <p:spPr bwMode="auto">
          <a:xfrm>
            <a:off x="1371600" y="5943600"/>
            <a:ext cx="6327373" cy="369332"/>
          </a:xfrm>
          <a:prstGeom prst="rect">
            <a:avLst/>
          </a:prstGeom>
          <a:noFill/>
          <a:ln w="9525">
            <a:noFill/>
            <a:miter lim="800000"/>
            <a:headEnd/>
            <a:tailEnd/>
          </a:ln>
        </p:spPr>
        <p:txBody>
          <a:bodyPr wrap="none">
            <a:spAutoFit/>
          </a:bodyPr>
          <a:lstStyle/>
          <a:p>
            <a:r>
              <a:rPr lang="en-US" sz="1800" b="0" dirty="0" smtClean="0">
                <a:solidFill>
                  <a:schemeClr val="bg1"/>
                </a:solidFill>
                <a:latin typeface="Gill Sans"/>
                <a:cs typeface="Gill Sans"/>
              </a:rPr>
              <a:t>These slides are available at http</a:t>
            </a:r>
            <a:r>
              <a:rPr lang="en-US" sz="1800" b="0" dirty="0">
                <a:solidFill>
                  <a:schemeClr val="bg1"/>
                </a:solidFill>
                <a:latin typeface="Gill Sans"/>
                <a:cs typeface="Gill Sans"/>
              </a:rPr>
              <a:t>://</a:t>
            </a:r>
            <a:r>
              <a:rPr lang="en-US" sz="1800" b="0" dirty="0" err="1">
                <a:solidFill>
                  <a:schemeClr val="bg1"/>
                </a:solidFill>
                <a:latin typeface="Gill Sans"/>
                <a:cs typeface="Gill Sans"/>
              </a:rPr>
              <a:t>lintool.github.io</a:t>
            </a:r>
            <a:r>
              <a:rPr lang="en-US" sz="1800" b="0" dirty="0">
                <a:solidFill>
                  <a:schemeClr val="bg1"/>
                </a:solidFill>
                <a:latin typeface="Gill Sans"/>
                <a:cs typeface="Gill Sans"/>
              </a:rPr>
              <a:t>/bigdata-2016w</a:t>
            </a:r>
            <a:r>
              <a:rPr lang="en-US" sz="1800" b="0" dirty="0" smtClean="0">
                <a:solidFill>
                  <a:schemeClr val="bg1"/>
                </a:solidFill>
                <a:latin typeface="Gill Sans"/>
                <a:cs typeface="Gill Sans"/>
              </a:rPr>
              <a:t>/</a:t>
            </a:r>
          </a:p>
        </p:txBody>
      </p:sp>
    </p:spTree>
    <p:extLst>
      <p:ext uri="{BB962C8B-B14F-4D97-AF65-F5344CB8AC3E}">
        <p14:creationId xmlns:p14="http://schemas.microsoft.com/office/powerpoint/2010/main" val="2337404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facebook.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400" y="-1207"/>
            <a:ext cx="10820400" cy="6859207"/>
          </a:xfrm>
          <a:prstGeom prst="rect">
            <a:avLst/>
          </a:prstGeom>
        </p:spPr>
      </p:pic>
      <p:sp>
        <p:nvSpPr>
          <p:cNvPr id="6" name="TextBox 5"/>
          <p:cNvSpPr txBox="1"/>
          <p:nvPr/>
        </p:nvSpPr>
        <p:spPr>
          <a:xfrm>
            <a:off x="1219200" y="5257800"/>
            <a:ext cx="7620000" cy="1077218"/>
          </a:xfrm>
          <a:prstGeom prst="rect">
            <a:avLst/>
          </a:prstGeom>
          <a:noFill/>
        </p:spPr>
        <p:txBody>
          <a:bodyPr wrap="square" rtlCol="0">
            <a:spAutoFit/>
          </a:bodyPr>
          <a:lstStyle/>
          <a:p>
            <a:r>
              <a:rPr lang="en-US" b="0" dirty="0" smtClean="0">
                <a:solidFill>
                  <a:srgbClr val="FFFFFF"/>
                </a:solidFill>
                <a:latin typeface="Gill Sans"/>
                <a:cs typeface="Gill Sans"/>
              </a:rPr>
              <a:t>“On the first day of logging the Facebook clickstream, more than 400 gigabytes of data was collected. The load, index, and aggregation processes for this data set really taxed the Oracle data warehouse. Even after significant tuning, we were unable to aggregate a day of clickstream data in less than 24 hours.” </a:t>
            </a:r>
          </a:p>
        </p:txBody>
      </p:sp>
      <p:sp>
        <p:nvSpPr>
          <p:cNvPr id="7" name="TextBox 6"/>
          <p:cNvSpPr txBox="1"/>
          <p:nvPr/>
        </p:nvSpPr>
        <p:spPr>
          <a:xfrm>
            <a:off x="381000" y="4572000"/>
            <a:ext cx="6553200" cy="584776"/>
          </a:xfrm>
          <a:prstGeom prst="rect">
            <a:avLst/>
          </a:prstGeom>
          <a:noFill/>
        </p:spPr>
        <p:txBody>
          <a:bodyPr wrap="square" rtlCol="0">
            <a:spAutoFit/>
          </a:bodyPr>
          <a:lstStyle/>
          <a:p>
            <a:r>
              <a:rPr lang="en-US" b="0" dirty="0" smtClean="0">
                <a:solidFill>
                  <a:srgbClr val="FFFFFF"/>
                </a:solidFill>
                <a:latin typeface="Gill Sans"/>
                <a:cs typeface="Gill Sans"/>
              </a:rPr>
              <a:t>Jeff </a:t>
            </a:r>
            <a:r>
              <a:rPr lang="en-US" b="0" dirty="0" err="1" smtClean="0">
                <a:solidFill>
                  <a:srgbClr val="FFFFFF"/>
                </a:solidFill>
                <a:latin typeface="Gill Sans"/>
                <a:cs typeface="Gill Sans"/>
              </a:rPr>
              <a:t>Hammerbacher</a:t>
            </a:r>
            <a:r>
              <a:rPr lang="en-US" b="0" dirty="0" smtClean="0">
                <a:solidFill>
                  <a:srgbClr val="FFFFFF"/>
                </a:solidFill>
                <a:latin typeface="Gill Sans"/>
                <a:cs typeface="Gill Sans"/>
              </a:rPr>
              <a:t>, Information Platforms and the Rise of the Data Scientist. </a:t>
            </a:r>
            <a:br>
              <a:rPr lang="en-US" b="0" dirty="0" smtClean="0">
                <a:solidFill>
                  <a:srgbClr val="FFFFFF"/>
                </a:solidFill>
                <a:latin typeface="Gill Sans"/>
                <a:cs typeface="Gill Sans"/>
              </a:rPr>
            </a:br>
            <a:r>
              <a:rPr lang="en-US" b="0" dirty="0" smtClean="0">
                <a:solidFill>
                  <a:srgbClr val="FFFFFF"/>
                </a:solidFill>
                <a:latin typeface="Gill Sans"/>
                <a:cs typeface="Gill Sans"/>
              </a:rPr>
              <a:t>In, </a:t>
            </a:r>
            <a:r>
              <a:rPr lang="en-US" b="0" i="1" dirty="0" smtClean="0">
                <a:solidFill>
                  <a:srgbClr val="FFFFFF"/>
                </a:solidFill>
                <a:latin typeface="Gill Sans"/>
                <a:cs typeface="Gill Sans"/>
              </a:rPr>
              <a:t>Beautiful Data</a:t>
            </a:r>
            <a:r>
              <a:rPr lang="en-US" b="0" dirty="0" smtClean="0">
                <a:solidFill>
                  <a:srgbClr val="FFFFFF"/>
                </a:solidFill>
                <a:latin typeface="Gill Sans"/>
                <a:cs typeface="Gill Sans"/>
              </a:rPr>
              <a:t>, O’Reilly, 2009. </a:t>
            </a:r>
            <a:endParaRPr lang="en-US" sz="1050" b="0" dirty="0">
              <a:solidFill>
                <a:srgbClr val="FFFFFF"/>
              </a:solidFill>
              <a:latin typeface="Gill Sans"/>
              <a:cs typeface="Gill Sans"/>
            </a:endParaRPr>
          </a:p>
        </p:txBody>
      </p:sp>
      <p:sp>
        <p:nvSpPr>
          <p:cNvPr id="8" name="TextBox 7"/>
          <p:cNvSpPr txBox="1"/>
          <p:nvPr/>
        </p:nvSpPr>
        <p:spPr>
          <a:xfrm rot="21115892">
            <a:off x="2070258" y="1326330"/>
            <a:ext cx="4820863" cy="523220"/>
          </a:xfrm>
          <a:prstGeom prst="rect">
            <a:avLst/>
          </a:prstGeom>
          <a:noFill/>
        </p:spPr>
        <p:txBody>
          <a:bodyPr wrap="square" rtlCol="0">
            <a:spAutoFit/>
          </a:bodyPr>
          <a:lstStyle/>
          <a:p>
            <a:pPr algn="ctr"/>
            <a:r>
              <a:rPr lang="en-US" sz="2800" b="0" dirty="0" smtClean="0">
                <a:solidFill>
                  <a:srgbClr val="FF0000"/>
                </a:solidFill>
                <a:latin typeface="Gill Sans"/>
                <a:cs typeface="Gill Sans"/>
              </a:rPr>
              <a:t>Story for another day….</a:t>
            </a:r>
          </a:p>
        </p:txBody>
      </p:sp>
    </p:spTree>
    <p:extLst>
      <p:ext uri="{BB962C8B-B14F-4D97-AF65-F5344CB8AC3E}">
        <p14:creationId xmlns:p14="http://schemas.microsoft.com/office/powerpoint/2010/main" val="10459296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xmlns:p14="http://schemas.microsoft.com/office/powerpoint/2010/main" spd="med">
        <p:fade/>
      </p:transitio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800px-Truie-large-white.JPG"/>
          <p:cNvPicPr>
            <a:picLocks noChangeAspect="1"/>
          </p:cNvPicPr>
          <p:nvPr/>
        </p:nvPicPr>
        <p:blipFill>
          <a:blip r:embed="rId2" cstate="print"/>
          <a:stretch>
            <a:fillRect/>
          </a:stretch>
        </p:blipFill>
        <p:spPr>
          <a:xfrm>
            <a:off x="0" y="0"/>
            <a:ext cx="9144000" cy="6858000"/>
          </a:xfrm>
          <a:prstGeom prst="rect">
            <a:avLst/>
          </a:prstGeom>
        </p:spPr>
      </p:pic>
      <p:sp>
        <p:nvSpPr>
          <p:cNvPr id="3" name="TextBox 2"/>
          <p:cNvSpPr txBox="1"/>
          <p:nvPr/>
        </p:nvSpPr>
        <p:spPr>
          <a:xfrm>
            <a:off x="762000" y="457200"/>
            <a:ext cx="770163" cy="584776"/>
          </a:xfrm>
          <a:prstGeom prst="rect">
            <a:avLst/>
          </a:prstGeom>
          <a:noFill/>
        </p:spPr>
        <p:txBody>
          <a:bodyPr wrap="none" rtlCol="0">
            <a:spAutoFit/>
          </a:bodyPr>
          <a:lstStyle/>
          <a:p>
            <a:r>
              <a:rPr lang="en-US" sz="3200" b="0" dirty="0" smtClean="0">
                <a:latin typeface="Gill Sans"/>
                <a:cs typeface="Franklin Gothic Book"/>
              </a:rPr>
              <a:t>Pig!</a:t>
            </a:r>
            <a:endParaRPr lang="en-US" sz="3200" b="0" dirty="0">
              <a:latin typeface="Gill Sans"/>
              <a:cs typeface="Franklin Gothic Book"/>
            </a:endParaRPr>
          </a:p>
        </p:txBody>
      </p:sp>
      <p:sp>
        <p:nvSpPr>
          <p:cNvPr id="5" name="TextBox 4"/>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(Pig)</a:t>
            </a:r>
            <a:endParaRPr lang="en-US" sz="1000" b="0" dirty="0"/>
          </a:p>
        </p:txBody>
      </p:sp>
    </p:spTree>
    <p:extLst>
      <p:ext uri="{BB962C8B-B14F-4D97-AF65-F5344CB8AC3E}">
        <p14:creationId xmlns:p14="http://schemas.microsoft.com/office/powerpoint/2010/main" val="215757731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Example</a:t>
            </a:r>
            <a:endParaRPr lang="en-US" dirty="0"/>
          </a:p>
        </p:txBody>
      </p:sp>
      <p:graphicFrame>
        <p:nvGraphicFramePr>
          <p:cNvPr id="16" name="Content Placeholder 4"/>
          <p:cNvGraphicFramePr>
            <a:graphicFrameLocks/>
          </p:cNvGraphicFramePr>
          <p:nvPr>
            <p:extLst>
              <p:ext uri="{D42A27DB-BD31-4B8C-83A1-F6EECF244321}">
                <p14:modId xmlns:p14="http://schemas.microsoft.com/office/powerpoint/2010/main" val="2649012910"/>
              </p:ext>
            </p:extLst>
          </p:nvPr>
        </p:nvGraphicFramePr>
        <p:xfrm>
          <a:off x="442912" y="2438400"/>
          <a:ext cx="4052888" cy="2947990"/>
        </p:xfrm>
        <a:graphic>
          <a:graphicData uri="http://schemas.openxmlformats.org/drawingml/2006/table">
            <a:tbl>
              <a:tblPr/>
              <a:tblGrid>
                <a:gridCol w="1004888"/>
                <a:gridCol w="2058987"/>
                <a:gridCol w="989013"/>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User</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Time</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8:00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Amy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10:05</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Fred</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12:00</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graphicFrame>
        <p:nvGraphicFramePr>
          <p:cNvPr id="17" name="Content Placeholder 4"/>
          <p:cNvGraphicFramePr>
            <a:graphicFrameLocks noGrp="1"/>
          </p:cNvGraphicFramePr>
          <p:nvPr>
            <p:extLst>
              <p:ext uri="{D42A27DB-BD31-4B8C-83A1-F6EECF244321}">
                <p14:modId xmlns:p14="http://schemas.microsoft.com/office/powerpoint/2010/main" val="217993772"/>
              </p:ext>
            </p:extLst>
          </p:nvPr>
        </p:nvGraphicFramePr>
        <p:xfrm>
          <a:off x="4876800" y="2438400"/>
          <a:ext cx="3657600" cy="2947990"/>
        </p:xfrm>
        <a:graphic>
          <a:graphicData uri="http://schemas.openxmlformats.org/drawingml/2006/table">
            <a:tbl>
              <a:tblPr/>
              <a:tblGrid>
                <a:gridCol w="1295400"/>
                <a:gridCol w="1143000"/>
                <a:gridCol w="1219200"/>
              </a:tblGrid>
              <a:tr h="60483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err="1" smtClean="0">
                          <a:ln>
                            <a:noFill/>
                          </a:ln>
                          <a:solidFill>
                            <a:schemeClr val="bg2"/>
                          </a:solidFill>
                          <a:effectLst/>
                          <a:latin typeface="Calibri" pitchFamily="-65" charset="0"/>
                          <a:ea typeface="ＭＳ Ｐゴシック" pitchFamily="48" charset="-128"/>
                        </a:rPr>
                        <a:t>Url</a:t>
                      </a:r>
                      <a:endParaRPr kumimoji="0" lang="en-US" sz="1800" b="1" i="0" u="none" strike="noStrike" cap="none" normalizeH="0" baseline="0" dirty="0" smtClean="0">
                        <a:ln>
                          <a:noFill/>
                        </a:ln>
                        <a:solidFill>
                          <a:schemeClr val="bg2"/>
                        </a:solidFill>
                        <a:effectLst/>
                        <a:latin typeface="Calibri" pitchFamily="-65" charset="0"/>
                        <a:ea typeface="ＭＳ Ｐゴシック" pitchFamily="48" charset="-128"/>
                      </a:endParaRP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dirty="0" smtClean="0">
                          <a:ln>
                            <a:noFill/>
                          </a:ln>
                          <a:solidFill>
                            <a:schemeClr val="bg2"/>
                          </a:solidFill>
                          <a:effectLst/>
                          <a:latin typeface="Calibri" pitchFamily="-65" charset="0"/>
                          <a:ea typeface="ＭＳ Ｐゴシック" pitchFamily="48" charset="-128"/>
                        </a:rPr>
                        <a:t>Category</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457200" rtl="0" eaLnBrk="1" fontAlgn="base" latinLnBrk="0" hangingPunct="1">
                        <a:lnSpc>
                          <a:spcPct val="100000"/>
                        </a:lnSpc>
                        <a:spcBef>
                          <a:spcPct val="0"/>
                        </a:spcBef>
                        <a:spcAft>
                          <a:spcPct val="0"/>
                        </a:spcAft>
                        <a:buClrTx/>
                        <a:buSzTx/>
                        <a:buFontTx/>
                        <a:buNone/>
                        <a:tabLst/>
                      </a:pPr>
                      <a:r>
                        <a:rPr kumimoji="0" lang="en-US" sz="1800" b="1" i="0" u="none" strike="noStrike" cap="none" normalizeH="0" baseline="0" smtClean="0">
                          <a:ln>
                            <a:noFill/>
                          </a:ln>
                          <a:solidFill>
                            <a:schemeClr val="bg2"/>
                          </a:solidFill>
                          <a:effectLst/>
                          <a:latin typeface="Calibri" pitchFamily="-65" charset="0"/>
                          <a:ea typeface="ＭＳ Ｐゴシック" pitchFamily="48" charset="-128"/>
                        </a:rPr>
                        <a:t>PageRank</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38100" cap="flat" cmpd="sng" algn="ctr">
                      <a:solidFill>
                        <a:sysClr val="window" lastClr="FFFFFF"/>
                      </a:solidFill>
                      <a:prstDash val="solid"/>
                      <a:round/>
                      <a:headEnd type="none" w="med" len="med"/>
                      <a:tailEnd type="none" w="med" len="med"/>
                    </a:lnB>
                    <a:lnTlToBr>
                      <a:noFill/>
                    </a:lnTlToBr>
                    <a:lnBlToTr>
                      <a:noFill/>
                    </a:lnBlToTr>
                    <a:solidFill>
                      <a:srgbClr val="4F81BD"/>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cnn.com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381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bbc.com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News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0.8</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flickr.com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Photos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0.7</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D0D8E8"/>
                    </a:solidFill>
                  </a:tcPr>
                </a:tc>
              </a:tr>
              <a:tr h="585788">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espn.com</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smtClean="0">
                          <a:ln>
                            <a:noFill/>
                          </a:ln>
                          <a:solidFill>
                            <a:schemeClr val="bg2"/>
                          </a:solidFill>
                          <a:effectLst/>
                          <a:latin typeface="Calibri" pitchFamily="-65" charset="0"/>
                          <a:ea typeface="ＭＳ Ｐゴシック" pitchFamily="48" charset="-128"/>
                        </a:rPr>
                        <a:t>Sports</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c>
                  <a:txBody>
                    <a:bodyPr/>
                    <a:lstStyle>
                      <a:defPPr>
                        <a:defRPr lang="en-US"/>
                      </a:defPPr>
                      <a:lvl1pPr marL="0" algn="l" defTabSz="914400" rtl="0" eaLnBrk="1" latinLnBrk="0" hangingPunct="1">
                        <a:defRPr sz="1800" kern="1200">
                          <a:solidFill>
                            <a:schemeClr val="tx1"/>
                          </a:solidFill>
                          <a:latin typeface="Calibri"/>
                        </a:defRPr>
                      </a:lvl1pPr>
                      <a:lvl2pPr marL="457200" algn="l" defTabSz="914400" rtl="0" eaLnBrk="1" latinLnBrk="0" hangingPunct="1">
                        <a:defRPr sz="1800" kern="1200">
                          <a:solidFill>
                            <a:schemeClr val="tx1"/>
                          </a:solidFill>
                          <a:latin typeface="Calibri"/>
                        </a:defRPr>
                      </a:lvl2pPr>
                      <a:lvl3pPr marL="914400" algn="l" defTabSz="914400" rtl="0" eaLnBrk="1" latinLnBrk="0" hangingPunct="1">
                        <a:defRPr sz="1800" kern="1200">
                          <a:solidFill>
                            <a:schemeClr val="tx1"/>
                          </a:solidFill>
                          <a:latin typeface="Calibri"/>
                        </a:defRPr>
                      </a:lvl3pPr>
                      <a:lvl4pPr marL="1371600" algn="l" defTabSz="914400" rtl="0" eaLnBrk="1" latinLnBrk="0" hangingPunct="1">
                        <a:defRPr sz="1800" kern="1200">
                          <a:solidFill>
                            <a:schemeClr val="tx1"/>
                          </a:solidFill>
                          <a:latin typeface="Calibri"/>
                        </a:defRPr>
                      </a:lvl4pPr>
                      <a:lvl5pPr marL="1828800" algn="l" defTabSz="914400" rtl="0" eaLnBrk="1" latinLnBrk="0" hangingPunct="1">
                        <a:defRPr sz="1800" kern="1200">
                          <a:solidFill>
                            <a:schemeClr val="tx1"/>
                          </a:solidFill>
                          <a:latin typeface="Calibri"/>
                        </a:defRPr>
                      </a:lvl5pPr>
                      <a:lvl6pPr marL="2286000" algn="l" defTabSz="914400" rtl="0" eaLnBrk="1" latinLnBrk="0" hangingPunct="1">
                        <a:defRPr sz="1800" kern="1200">
                          <a:solidFill>
                            <a:schemeClr val="tx1"/>
                          </a:solidFill>
                          <a:latin typeface="Calibri"/>
                        </a:defRPr>
                      </a:lvl6pPr>
                      <a:lvl7pPr marL="2743200" algn="l" defTabSz="914400" rtl="0" eaLnBrk="1" latinLnBrk="0" hangingPunct="1">
                        <a:defRPr sz="1800" kern="1200">
                          <a:solidFill>
                            <a:schemeClr val="tx1"/>
                          </a:solidFill>
                          <a:latin typeface="Calibri"/>
                        </a:defRPr>
                      </a:lvl7pPr>
                      <a:lvl8pPr marL="3200400" algn="l" defTabSz="914400" rtl="0" eaLnBrk="1" latinLnBrk="0" hangingPunct="1">
                        <a:defRPr sz="1800" kern="1200">
                          <a:solidFill>
                            <a:schemeClr val="tx1"/>
                          </a:solidFill>
                          <a:latin typeface="Calibri"/>
                        </a:defRPr>
                      </a:lvl8pPr>
                      <a:lvl9pPr marL="3657600" algn="l" defTabSz="914400" rtl="0" eaLnBrk="1" latinLnBrk="0" hangingPunct="1">
                        <a:defRPr sz="1800" kern="1200">
                          <a:solidFill>
                            <a:schemeClr val="tx1"/>
                          </a:solidFill>
                          <a:latin typeface="Calibri"/>
                        </a:defRPr>
                      </a:lvl9pPr>
                    </a:lstStyle>
                    <a:p>
                      <a:pPr marL="0" marR="0" lvl="0" indent="0" algn="ctr" defTabSz="914400" rtl="0" eaLnBrk="1" fontAlgn="base" latinLnBrk="0" hangingPunct="1">
                        <a:lnSpc>
                          <a:spcPct val="100000"/>
                        </a:lnSpc>
                        <a:spcBef>
                          <a:spcPct val="20000"/>
                        </a:spcBef>
                        <a:spcAft>
                          <a:spcPct val="0"/>
                        </a:spcAft>
                        <a:buClrTx/>
                        <a:buSzTx/>
                        <a:buFontTx/>
                        <a:buNone/>
                        <a:tabLst/>
                      </a:pPr>
                      <a:r>
                        <a:rPr kumimoji="0" lang="en-US" sz="2000" b="0" i="0" u="none" strike="noStrike" cap="none" normalizeH="0" baseline="0" dirty="0" smtClean="0">
                          <a:ln>
                            <a:noFill/>
                          </a:ln>
                          <a:solidFill>
                            <a:schemeClr val="bg2"/>
                          </a:solidFill>
                          <a:effectLst/>
                          <a:latin typeface="Calibri" pitchFamily="-65" charset="0"/>
                          <a:ea typeface="ＭＳ Ｐゴシック" pitchFamily="48" charset="-128"/>
                        </a:rPr>
                        <a:t>0.9</a:t>
                      </a:r>
                    </a:p>
                  </a:txBody>
                  <a:tcPr anchor="ctr" horzOverflow="overflow">
                    <a:lnL w="12700" cap="flat" cmpd="sng" algn="ctr">
                      <a:solidFill>
                        <a:sysClr val="window" lastClr="FFFFFF"/>
                      </a:solidFill>
                      <a:prstDash val="solid"/>
                      <a:round/>
                      <a:headEnd type="none" w="med" len="med"/>
                      <a:tailEnd type="none" w="med" len="med"/>
                    </a:lnL>
                    <a:lnR w="12700" cap="flat" cmpd="sng" algn="ctr">
                      <a:solidFill>
                        <a:sysClr val="window" lastClr="FFFFFF"/>
                      </a:solidFill>
                      <a:prstDash val="solid"/>
                      <a:round/>
                      <a:headEnd type="none" w="med" len="med"/>
                      <a:tailEnd type="none" w="med" len="med"/>
                    </a:lnR>
                    <a:lnT w="12700" cap="flat" cmpd="sng" algn="ctr">
                      <a:solidFill>
                        <a:sysClr val="window" lastClr="FFFFFF"/>
                      </a:solidFill>
                      <a:prstDash val="solid"/>
                      <a:round/>
                      <a:headEnd type="none" w="med" len="med"/>
                      <a:tailEnd type="none" w="med" len="med"/>
                    </a:lnT>
                    <a:lnB w="12700" cap="flat" cmpd="sng" algn="ctr">
                      <a:solidFill>
                        <a:sysClr val="window" lastClr="FFFFFF"/>
                      </a:solidFill>
                      <a:prstDash val="solid"/>
                      <a:round/>
                      <a:headEnd type="none" w="med" len="med"/>
                      <a:tailEnd type="none" w="med" len="med"/>
                    </a:lnB>
                    <a:lnTlToBr>
                      <a:noFill/>
                    </a:lnTlToBr>
                    <a:lnBlToTr>
                      <a:noFill/>
                    </a:lnBlToTr>
                    <a:solidFill>
                      <a:srgbClr val="E9EDF4"/>
                    </a:solidFill>
                  </a:tcPr>
                </a:tc>
              </a:tr>
            </a:tbl>
          </a:graphicData>
        </a:graphic>
      </p:graphicFrame>
      <p:sp>
        <p:nvSpPr>
          <p:cNvPr id="18" name="TextBox 17"/>
          <p:cNvSpPr txBox="1">
            <a:spLocks noChangeArrowheads="1"/>
          </p:cNvSpPr>
          <p:nvPr/>
        </p:nvSpPr>
        <p:spPr bwMode="auto">
          <a:xfrm>
            <a:off x="2093913" y="1752600"/>
            <a:ext cx="844853" cy="461665"/>
          </a:xfrm>
          <a:prstGeom prst="rect">
            <a:avLst/>
          </a:prstGeom>
          <a:noFill/>
          <a:ln w="9525">
            <a:noFill/>
            <a:miter lim="800000"/>
            <a:headEnd/>
            <a:tailEnd/>
          </a:ln>
        </p:spPr>
        <p:txBody>
          <a:bodyPr wrap="none">
            <a:spAutoFit/>
          </a:bodyPr>
          <a:lstStyle/>
          <a:p>
            <a:pPr defTabSz="457200">
              <a:defRPr/>
            </a:pPr>
            <a:r>
              <a:rPr lang="en-US" sz="2400" b="0" dirty="0">
                <a:solidFill>
                  <a:schemeClr val="bg1"/>
                </a:solidFill>
                <a:latin typeface="Gill Sans"/>
                <a:ea typeface="ＭＳ Ｐゴシック" pitchFamily="48" charset="-128"/>
                <a:cs typeface="Gill Sans"/>
              </a:rPr>
              <a:t>Visits</a:t>
            </a:r>
            <a:endParaRPr lang="en-US" sz="1400" b="0" dirty="0">
              <a:solidFill>
                <a:schemeClr val="bg1"/>
              </a:solidFill>
              <a:latin typeface="Gill Sans"/>
              <a:ea typeface="ＭＳ Ｐゴシック" pitchFamily="48" charset="-128"/>
              <a:cs typeface="Gill Sans"/>
            </a:endParaRPr>
          </a:p>
        </p:txBody>
      </p:sp>
      <p:sp>
        <p:nvSpPr>
          <p:cNvPr id="19" name="TextBox 18"/>
          <p:cNvSpPr txBox="1">
            <a:spLocks noChangeArrowheads="1"/>
          </p:cNvSpPr>
          <p:nvPr/>
        </p:nvSpPr>
        <p:spPr bwMode="auto">
          <a:xfrm>
            <a:off x="6164262" y="1752600"/>
            <a:ext cx="1384964" cy="461665"/>
          </a:xfrm>
          <a:prstGeom prst="rect">
            <a:avLst/>
          </a:prstGeom>
          <a:noFill/>
          <a:ln w="9525">
            <a:noFill/>
            <a:miter lim="800000"/>
            <a:headEnd/>
            <a:tailEnd/>
          </a:ln>
        </p:spPr>
        <p:txBody>
          <a:bodyPr wrap="none">
            <a:spAutoFit/>
          </a:bodyPr>
          <a:lstStyle/>
          <a:p>
            <a:pPr defTabSz="457200">
              <a:defRPr/>
            </a:pPr>
            <a:r>
              <a:rPr lang="en-US" sz="2400" b="0" dirty="0" smtClean="0">
                <a:solidFill>
                  <a:schemeClr val="bg1"/>
                </a:solidFill>
                <a:latin typeface="Gill Sans"/>
                <a:ea typeface="ＭＳ Ｐゴシック" pitchFamily="48" charset="-128"/>
                <a:cs typeface="Gill Sans"/>
              </a:rPr>
              <a:t>URL  </a:t>
            </a:r>
            <a:r>
              <a:rPr lang="en-US" sz="2400" b="0" dirty="0">
                <a:solidFill>
                  <a:schemeClr val="bg1"/>
                </a:solidFill>
                <a:latin typeface="Gill Sans"/>
                <a:ea typeface="ＭＳ Ｐゴシック" pitchFamily="48" charset="-128"/>
                <a:cs typeface="Gill Sans"/>
              </a:rPr>
              <a:t>Info</a:t>
            </a:r>
            <a:endParaRPr lang="en-US" sz="1400" b="0" dirty="0">
              <a:solidFill>
                <a:schemeClr val="bg1"/>
              </a:solidFill>
              <a:latin typeface="Gill Sans"/>
              <a:ea typeface="ＭＳ Ｐゴシック" pitchFamily="48" charset="-128"/>
              <a:cs typeface="Gill Sans"/>
            </a:endParaRPr>
          </a:p>
        </p:txBody>
      </p:sp>
      <p:grpSp>
        <p:nvGrpSpPr>
          <p:cNvPr id="20" name="Group 8"/>
          <p:cNvGrpSpPr>
            <a:grpSpLocks/>
          </p:cNvGrpSpPr>
          <p:nvPr/>
        </p:nvGrpSpPr>
        <p:grpSpPr bwMode="auto">
          <a:xfrm>
            <a:off x="2500312" y="5486400"/>
            <a:ext cx="76200" cy="533400"/>
            <a:chOff x="1931889" y="4648200"/>
            <a:chExt cx="76200" cy="533400"/>
          </a:xfrm>
        </p:grpSpPr>
        <p:sp>
          <p:nvSpPr>
            <p:cNvPr id="21" name="Oval 20"/>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2" name="Oval 21"/>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3" name="Oval 22"/>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grpSp>
        <p:nvGrpSpPr>
          <p:cNvPr id="24" name="Group 12"/>
          <p:cNvGrpSpPr>
            <a:grpSpLocks/>
          </p:cNvGrpSpPr>
          <p:nvPr/>
        </p:nvGrpSpPr>
        <p:grpSpPr bwMode="auto">
          <a:xfrm>
            <a:off x="6781800" y="5486400"/>
            <a:ext cx="76200" cy="533400"/>
            <a:chOff x="1931889" y="4648200"/>
            <a:chExt cx="76200" cy="533400"/>
          </a:xfrm>
        </p:grpSpPr>
        <p:sp>
          <p:nvSpPr>
            <p:cNvPr id="25" name="Oval 24"/>
            <p:cNvSpPr>
              <a:spLocks noChangeArrowheads="1"/>
            </p:cNvSpPr>
            <p:nvPr/>
          </p:nvSpPr>
          <p:spPr bwMode="auto">
            <a:xfrm>
              <a:off x="1931889" y="46482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6" name="Oval 25"/>
            <p:cNvSpPr>
              <a:spLocks noChangeArrowheads="1"/>
            </p:cNvSpPr>
            <p:nvPr/>
          </p:nvSpPr>
          <p:spPr bwMode="auto">
            <a:xfrm>
              <a:off x="1931889" y="48768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sp>
          <p:nvSpPr>
            <p:cNvPr id="27" name="Oval 26"/>
            <p:cNvSpPr>
              <a:spLocks noChangeArrowheads="1"/>
            </p:cNvSpPr>
            <p:nvPr/>
          </p:nvSpPr>
          <p:spPr bwMode="auto">
            <a:xfrm>
              <a:off x="1931889" y="5105400"/>
              <a:ext cx="76200" cy="76200"/>
            </a:xfrm>
            <a:prstGeom prst="ellipse">
              <a:avLst/>
            </a:prstGeom>
            <a:gradFill rotWithShape="1">
              <a:gsLst>
                <a:gs pos="0">
                  <a:srgbClr val="9BC1FF"/>
                </a:gs>
                <a:gs pos="100000">
                  <a:srgbClr val="3F80CD"/>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defTabSz="457200">
                <a:defRPr/>
              </a:pPr>
              <a:endParaRPr lang="en-US">
                <a:solidFill>
                  <a:schemeClr val="bg1"/>
                </a:solidFill>
                <a:latin typeface="Gill Sans"/>
                <a:ea typeface="ＭＳ Ｐゴシック" pitchFamily="48" charset="-128"/>
                <a:cs typeface="Gill Sans"/>
              </a:endParaRPr>
            </a:p>
          </p:txBody>
        </p:sp>
      </p:grpSp>
      <p:sp>
        <p:nvSpPr>
          <p:cNvPr id="28" name="TextBox 3"/>
          <p:cNvSpPr txBox="1">
            <a:spLocks noChangeArrowheads="1"/>
          </p:cNvSpPr>
          <p:nvPr/>
        </p:nvSpPr>
        <p:spPr bwMode="auto">
          <a:xfrm>
            <a:off x="442913" y="1143000"/>
            <a:ext cx="8320087" cy="461665"/>
          </a:xfrm>
          <a:prstGeom prst="rect">
            <a:avLst/>
          </a:prstGeom>
          <a:noFill/>
          <a:ln w="9525">
            <a:noFill/>
            <a:miter lim="800000"/>
            <a:headEnd/>
            <a:tailEnd/>
          </a:ln>
        </p:spPr>
        <p:txBody>
          <a:bodyPr>
            <a:spAutoFit/>
          </a:bodyPr>
          <a:lstStyle/>
          <a:p>
            <a:pPr defTabSz="457200">
              <a:defRPr/>
            </a:pPr>
            <a:r>
              <a:rPr lang="en-US" sz="2400" b="0" dirty="0" smtClean="0">
                <a:solidFill>
                  <a:schemeClr val="bg1"/>
                </a:solidFill>
                <a:latin typeface="Gill Sans"/>
                <a:ea typeface="ＭＳ Ｐゴシック" pitchFamily="48" charset="-128"/>
                <a:cs typeface="Gill Sans"/>
              </a:rPr>
              <a:t>Task: </a:t>
            </a:r>
            <a:r>
              <a:rPr lang="en-US" sz="2400" b="0" dirty="0">
                <a:solidFill>
                  <a:schemeClr val="bg1"/>
                </a:solidFill>
                <a:latin typeface="Gill Sans"/>
                <a:ea typeface="ＭＳ Ｐゴシック" pitchFamily="48" charset="-128"/>
                <a:cs typeface="Gill Sans"/>
              </a:rPr>
              <a:t>Find the top 10 most visited pages in each category</a:t>
            </a:r>
          </a:p>
        </p:txBody>
      </p:sp>
      <p:sp>
        <p:nvSpPr>
          <p:cNvPr id="55"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125892414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7"/>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p:bldP spid="1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Example Script</a:t>
            </a:r>
            <a:endParaRPr lang="en-US" dirty="0"/>
          </a:p>
        </p:txBody>
      </p:sp>
      <p:sp>
        <p:nvSpPr>
          <p:cNvPr id="5" name="Content Placeholder 2"/>
          <p:cNvSpPr txBox="1">
            <a:spLocks/>
          </p:cNvSpPr>
          <p:nvPr/>
        </p:nvSpPr>
        <p:spPr>
          <a:xfrm>
            <a:off x="457200" y="1371600"/>
            <a:ext cx="8305800" cy="4495800"/>
          </a:xfrm>
          <a:prstGeom prst="rect">
            <a:avLst/>
          </a:prstGeom>
        </p:spPr>
        <p:txBody>
          <a:bodyPr/>
          <a:lstStyle/>
          <a:p>
            <a:pPr marL="342900" indent="-342900">
              <a:lnSpc>
                <a:spcPct val="90000"/>
              </a:lnSpc>
              <a:spcBef>
                <a:spcPct val="25000"/>
              </a:spcBef>
              <a:spcAft>
                <a:spcPct val="25000"/>
              </a:spcAft>
              <a:buClr>
                <a:srgbClr val="5675A9"/>
              </a:buClr>
              <a:buSzPct val="75000"/>
              <a:buFont typeface="Arial" charset="0"/>
              <a:buNone/>
              <a:defRPr/>
            </a:pPr>
            <a:r>
              <a:rPr lang="en-US" sz="1800" b="0" kern="0" dirty="0" smtClean="0">
                <a:solidFill>
                  <a:schemeClr val="bg1"/>
                </a:solidFill>
                <a:latin typeface="Andale Mono"/>
                <a:cs typeface="Andale Mono"/>
              </a:rPr>
              <a:t>visits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chemeClr val="accent2"/>
                </a:solidFill>
                <a:latin typeface="Andale Mono"/>
                <a:cs typeface="Andale Mono"/>
              </a:rPr>
              <a:t>‘/data/visits’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(user,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time</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gVisits</a:t>
            </a:r>
            <a:r>
              <a:rPr lang="en-US" sz="1800" b="0" kern="0" dirty="0" smtClean="0">
                <a:solidFill>
                  <a:schemeClr val="bg1"/>
                </a:solidFill>
                <a:latin typeface="Andale Mono"/>
                <a:cs typeface="Andale Mono"/>
              </a:rPr>
              <a:t> = </a:t>
            </a:r>
            <a:r>
              <a:rPr lang="en-US" sz="1800" b="0" kern="0" dirty="0" smtClean="0">
                <a:solidFill>
                  <a:srgbClr val="F79646"/>
                </a:solidFill>
                <a:latin typeface="Andale Mono"/>
                <a:cs typeface="Andale Mono"/>
              </a:rPr>
              <a:t>group</a:t>
            </a:r>
            <a:r>
              <a:rPr lang="en-US" sz="1800" b="0" kern="0" dirty="0" smtClean="0">
                <a:solidFill>
                  <a:schemeClr val="bg1"/>
                </a:solidFill>
                <a:latin typeface="Andale Mono"/>
                <a:cs typeface="Andale Mono"/>
              </a:rPr>
              <a:t> visits </a:t>
            </a:r>
            <a:r>
              <a:rPr lang="en-US" sz="1800" b="0" kern="0" dirty="0" smtClean="0">
                <a:solidFill>
                  <a:srgbClr val="F79646"/>
                </a:solidFill>
                <a:latin typeface="Andale Mono"/>
                <a:cs typeface="Andale Mono"/>
              </a:rPr>
              <a:t>by</a:t>
            </a:r>
            <a:r>
              <a:rPr lang="en-US" sz="1800" b="0" kern="0" dirty="0" smtClean="0">
                <a:solidFill>
                  <a:schemeClr val="bg1"/>
                </a:solidFill>
                <a:latin typeface="Andale Mono"/>
                <a:cs typeface="Andale Mono"/>
              </a:rPr>
              <a:t> </a:t>
            </a:r>
            <a:r>
              <a:rPr lang="en-US" sz="1800" b="0" kern="0" dirty="0" err="1" smtClean="0">
                <a:solidFill>
                  <a:schemeClr val="bg1"/>
                </a:solidFill>
                <a:latin typeface="Andale Mono"/>
                <a:cs typeface="Andale Mono"/>
              </a:rPr>
              <a:t>url</a:t>
            </a:r>
            <a:r>
              <a:rPr lang="en-US" sz="1800" b="0" kern="0" dirty="0" smtClean="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smtClean="0">
                <a:solidFill>
                  <a:schemeClr val="bg1"/>
                </a:solidFill>
                <a:latin typeface="Andale Mono"/>
                <a:cs typeface="Andale Mono"/>
              </a:rPr>
              <a:t> =</a:t>
            </a:r>
            <a:r>
              <a:rPr lang="en-US" sz="1800" b="0" kern="0" dirty="0" smtClean="0">
                <a:latin typeface="Andale Mono"/>
                <a:cs typeface="Andale Mono"/>
              </a:rPr>
              <a:t> </a:t>
            </a:r>
            <a:r>
              <a:rPr lang="en-US" sz="1800" b="0" kern="0" dirty="0" err="1">
                <a:solidFill>
                  <a:srgbClr val="F79646"/>
                </a:solidFill>
                <a:latin typeface="Andale Mono"/>
                <a:cs typeface="Andale Mono"/>
              </a:rPr>
              <a:t>foreach</a:t>
            </a:r>
            <a:r>
              <a:rPr lang="en-US" sz="1800" b="0" kern="0" dirty="0">
                <a:latin typeface="Andale Mono"/>
                <a:cs typeface="Andale Mono"/>
              </a:rPr>
              <a:t> </a:t>
            </a:r>
            <a:r>
              <a:rPr lang="en-US" sz="1800" b="0" kern="0" dirty="0" err="1">
                <a:solidFill>
                  <a:schemeClr val="bg1"/>
                </a:solidFill>
                <a:latin typeface="Andale Mono"/>
                <a:cs typeface="Andale Mono"/>
              </a:rPr>
              <a:t>gVisits</a:t>
            </a:r>
            <a:r>
              <a:rPr lang="en-US" sz="1800" b="0" kern="0" dirty="0">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count(visits);</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urlInfo</a:t>
            </a:r>
            <a:r>
              <a:rPr lang="en-US" sz="1800" b="0" kern="0" dirty="0" smtClean="0">
                <a:solidFill>
                  <a:schemeClr val="bg1"/>
                </a:solidFill>
                <a:latin typeface="Andale Mono"/>
                <a:cs typeface="Andale Mono"/>
              </a:rPr>
              <a:t> = </a:t>
            </a:r>
            <a:r>
              <a:rPr lang="en-US" sz="1800" b="0" kern="0" dirty="0">
                <a:solidFill>
                  <a:srgbClr val="F79646"/>
                </a:solidFill>
                <a:latin typeface="Andale Mono"/>
                <a:cs typeface="Andale Mono"/>
              </a:rPr>
              <a:t>load</a:t>
            </a:r>
            <a:r>
              <a:rPr lang="en-US" sz="1800" b="0" kern="0" dirty="0">
                <a:latin typeface="Andale Mono"/>
                <a:cs typeface="Andale Mono"/>
              </a:rPr>
              <a:t> </a:t>
            </a:r>
            <a:r>
              <a:rPr lang="en-US" sz="1800" b="0" kern="0" dirty="0">
                <a:solidFill>
                  <a:srgbClr val="C0504D"/>
                </a:solidFill>
                <a:latin typeface="Andale Mono"/>
                <a:cs typeface="Andale Mono"/>
              </a:rPr>
              <a:t>‘/data/</a:t>
            </a:r>
            <a:r>
              <a:rPr lang="en-US" sz="1800" b="0" kern="0" dirty="0" err="1">
                <a:solidFill>
                  <a:srgbClr val="C0504D"/>
                </a:solidFill>
                <a:latin typeface="Andale Mono"/>
                <a:cs typeface="Andale Mono"/>
              </a:rPr>
              <a:t>urlInfo</a:t>
            </a:r>
            <a:r>
              <a:rPr lang="en-US" sz="1800" b="0" kern="0" dirty="0">
                <a:solidFill>
                  <a:srgbClr val="C0504D"/>
                </a:solidFill>
                <a:latin typeface="Andale Mono"/>
                <a:cs typeface="Andale Mono"/>
              </a:rPr>
              <a:t>’ </a:t>
            </a:r>
            <a:r>
              <a:rPr lang="en-US" sz="1800" b="0" kern="0" dirty="0">
                <a:solidFill>
                  <a:srgbClr val="F79646"/>
                </a:solidFill>
                <a:latin typeface="Andale Mono"/>
                <a:cs typeface="Andale Mono"/>
              </a:rPr>
              <a:t>as</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category, </a:t>
            </a:r>
            <a:r>
              <a:rPr lang="en-US" sz="1800" b="0" kern="0" dirty="0" err="1">
                <a:solidFill>
                  <a:schemeClr val="bg1"/>
                </a:solidFill>
                <a:latin typeface="Andale Mono"/>
                <a:cs typeface="Andale Mono"/>
              </a:rPr>
              <a:t>pRank</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smtClean="0">
                <a:solidFill>
                  <a:schemeClr val="bg1"/>
                </a:solidFill>
                <a:latin typeface="Andale Mono"/>
                <a:cs typeface="Andale Mono"/>
              </a:rPr>
              <a:t>= </a:t>
            </a:r>
            <a:r>
              <a:rPr lang="en-US" sz="1800" b="0" kern="0" dirty="0">
                <a:solidFill>
                  <a:srgbClr val="F79646"/>
                </a:solidFill>
                <a:latin typeface="Andale Mono"/>
                <a:cs typeface="Andale Mono"/>
              </a:rPr>
              <a:t>join</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urlInfo</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url</a:t>
            </a:r>
            <a:r>
              <a:rPr lang="en-US" sz="1800" b="0" kern="0" dirty="0">
                <a:solidFill>
                  <a:schemeClr val="bg1"/>
                </a:solidFill>
                <a:latin typeface="Andale Mono"/>
                <a:cs typeface="Andale Mono"/>
              </a:rPr>
              <a:t>;</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smtClean="0">
                <a:solidFill>
                  <a:schemeClr val="bg1"/>
                </a:solidFill>
                <a:latin typeface="Andale Mono"/>
                <a:cs typeface="Andale Mono"/>
              </a:rPr>
              <a:t>gCategories</a:t>
            </a:r>
            <a:r>
              <a:rPr lang="en-US" sz="1800" b="0" kern="0" dirty="0" smtClean="0">
                <a:solidFill>
                  <a:schemeClr val="bg1"/>
                </a:solidFill>
                <a:latin typeface="Andale Mono"/>
                <a:cs typeface="Andale Mono"/>
              </a:rPr>
              <a:t> </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group</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visitCounts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by</a:t>
            </a:r>
            <a:r>
              <a:rPr lang="en-US" sz="1800" b="0" kern="0" dirty="0">
                <a:solidFill>
                  <a:schemeClr val="bg1"/>
                </a:solidFill>
                <a:latin typeface="Andale Mono"/>
                <a:cs typeface="Andale Mono"/>
              </a:rPr>
              <a:t> category;</a:t>
            </a:r>
          </a:p>
          <a:p>
            <a:pPr marL="342900" indent="-342900">
              <a:lnSpc>
                <a:spcPct val="90000"/>
              </a:lnSpc>
              <a:spcBef>
                <a:spcPct val="25000"/>
              </a:spcBef>
              <a:spcAft>
                <a:spcPct val="25000"/>
              </a:spcAft>
              <a:buClr>
                <a:srgbClr val="5675A9"/>
              </a:buClr>
              <a:buSzPct val="75000"/>
              <a:buFont typeface="Arial" charset="0"/>
              <a:buNone/>
              <a:defRPr/>
            </a:pP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 </a:t>
            </a:r>
            <a:r>
              <a:rPr lang="en-US" sz="1800" b="0" kern="0" dirty="0" err="1">
                <a:solidFill>
                  <a:srgbClr val="F79646"/>
                </a:solidFill>
                <a:latin typeface="Andale Mono"/>
                <a:cs typeface="Andale Mono"/>
              </a:rPr>
              <a:t>foreach</a:t>
            </a:r>
            <a:r>
              <a:rPr lang="en-US" sz="1800" b="0" kern="0" dirty="0">
                <a:solidFill>
                  <a:schemeClr val="bg1"/>
                </a:solidFill>
                <a:latin typeface="Andale Mono"/>
                <a:cs typeface="Andale Mono"/>
              </a:rPr>
              <a:t> </a:t>
            </a:r>
            <a:r>
              <a:rPr lang="en-US" sz="1800" b="0" kern="0" dirty="0" err="1">
                <a:solidFill>
                  <a:schemeClr val="bg1"/>
                </a:solidFill>
                <a:latin typeface="Andale Mono"/>
                <a:cs typeface="Andale Mono"/>
              </a:rPr>
              <a:t>gCategories</a:t>
            </a:r>
            <a:r>
              <a:rPr lang="en-US" sz="1800" b="0" kern="0" dirty="0">
                <a:solidFill>
                  <a:schemeClr val="bg1"/>
                </a:solidFill>
                <a:latin typeface="Andale Mono"/>
                <a:cs typeface="Andale Mono"/>
              </a:rPr>
              <a:t> </a:t>
            </a:r>
            <a:r>
              <a:rPr lang="en-US" sz="1800" b="0" kern="0" dirty="0">
                <a:solidFill>
                  <a:srgbClr val="F79646"/>
                </a:solidFill>
                <a:latin typeface="Andale Mono"/>
                <a:cs typeface="Andale Mono"/>
              </a:rPr>
              <a:t>generate</a:t>
            </a:r>
            <a:r>
              <a:rPr lang="en-US" sz="1800" b="0" kern="0" dirty="0">
                <a:solidFill>
                  <a:schemeClr val="bg1"/>
                </a:solidFill>
                <a:latin typeface="Andale Mono"/>
                <a:cs typeface="Andale Mono"/>
              </a:rPr>
              <a:t> top(visitCounts,10);</a:t>
            </a:r>
          </a:p>
          <a:p>
            <a:pPr marL="342900" indent="-342900">
              <a:lnSpc>
                <a:spcPct val="90000"/>
              </a:lnSpc>
              <a:spcBef>
                <a:spcPct val="25000"/>
              </a:spcBef>
              <a:spcAft>
                <a:spcPct val="25000"/>
              </a:spcAft>
              <a:buClr>
                <a:srgbClr val="5675A9"/>
              </a:buClr>
              <a:buSzPct val="75000"/>
              <a:buFont typeface="Arial" charset="0"/>
              <a:buNone/>
              <a:defRPr/>
            </a:pPr>
            <a:endParaRPr lang="en-US" sz="1800" b="0" kern="0" dirty="0">
              <a:latin typeface="Andale Mono"/>
              <a:cs typeface="Andale Mono"/>
            </a:endParaRPr>
          </a:p>
          <a:p>
            <a:pPr marL="342900" indent="-342900">
              <a:lnSpc>
                <a:spcPct val="90000"/>
              </a:lnSpc>
              <a:spcBef>
                <a:spcPct val="25000"/>
              </a:spcBef>
              <a:spcAft>
                <a:spcPct val="25000"/>
              </a:spcAft>
              <a:buClr>
                <a:srgbClr val="5675A9"/>
              </a:buClr>
              <a:buSzPct val="75000"/>
              <a:buFont typeface="Arial" charset="0"/>
              <a:buNone/>
              <a:defRPr/>
            </a:pPr>
            <a:r>
              <a:rPr lang="en-US" sz="1800" b="0" kern="0" dirty="0">
                <a:solidFill>
                  <a:schemeClr val="bg1"/>
                </a:solidFill>
                <a:latin typeface="Andale Mono"/>
                <a:cs typeface="Andale Mono"/>
              </a:rPr>
              <a:t>store </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 into ‘/data/</a:t>
            </a:r>
            <a:r>
              <a:rPr lang="en-US" sz="1800" b="0" kern="0" dirty="0" err="1">
                <a:solidFill>
                  <a:schemeClr val="bg1"/>
                </a:solidFill>
                <a:latin typeface="Andale Mono"/>
                <a:cs typeface="Andale Mono"/>
              </a:rPr>
              <a:t>topUrls</a:t>
            </a:r>
            <a:r>
              <a:rPr lang="en-US" sz="1800" b="0" kern="0" dirty="0">
                <a:solidFill>
                  <a:schemeClr val="bg1"/>
                </a:solidFill>
                <a:latin typeface="Andale Mono"/>
                <a:cs typeface="Andale Mono"/>
              </a:rPr>
              <a:t>’;</a:t>
            </a:r>
          </a:p>
        </p:txBody>
      </p:sp>
      <p:sp>
        <p:nvSpPr>
          <p:cNvPr id="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318734822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9" name="Straight Arrow Connector 38"/>
          <p:cNvCxnSpPr>
            <a:cxnSpLocks noChangeShapeType="1"/>
          </p:cNvCxnSpPr>
          <p:nvPr/>
        </p:nvCxnSpPr>
        <p:spPr bwMode="auto">
          <a:xfrm>
            <a:off x="1828800" y="1905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0" name="Straight Arrow Connector 39"/>
          <p:cNvCxnSpPr>
            <a:cxnSpLocks noChangeShapeType="1"/>
          </p:cNvCxnSpPr>
          <p:nvPr/>
        </p:nvCxnSpPr>
        <p:spPr bwMode="auto">
          <a:xfrm>
            <a:off x="4154488" y="35814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1" name="Straight Arrow Connector 40"/>
          <p:cNvCxnSpPr>
            <a:cxnSpLocks noChangeShapeType="1"/>
            <a:stCxn id="35" idx="2"/>
          </p:cNvCxnSpPr>
          <p:nvPr/>
        </p:nvCxnSpPr>
        <p:spPr bwMode="auto">
          <a:xfrm rot="5400000">
            <a:off x="6096000" y="33528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5" name="Straight Arrow Connector 44"/>
          <p:cNvCxnSpPr>
            <a:cxnSpLocks noChangeShapeType="1"/>
          </p:cNvCxnSpPr>
          <p:nvPr/>
        </p:nvCxnSpPr>
        <p:spPr bwMode="auto">
          <a:xfrm>
            <a:off x="2971800" y="2667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2" name="Title 1"/>
          <p:cNvSpPr>
            <a:spLocks noGrp="1"/>
          </p:cNvSpPr>
          <p:nvPr>
            <p:ph type="title"/>
          </p:nvPr>
        </p:nvSpPr>
        <p:spPr/>
        <p:txBody>
          <a:bodyPr/>
          <a:lstStyle/>
          <a:p>
            <a:r>
              <a:rPr lang="en-US" dirty="0" smtClean="0"/>
              <a:t>Pig Query Plan</a:t>
            </a:r>
            <a:endParaRPr lang="en-US" dirty="0"/>
          </a:p>
        </p:txBody>
      </p:sp>
      <p:sp>
        <p:nvSpPr>
          <p:cNvPr id="32" name="Rounded Rectangle 31"/>
          <p:cNvSpPr>
            <a:spLocks noChangeArrowheads="1"/>
          </p:cNvSpPr>
          <p:nvPr/>
        </p:nvSpPr>
        <p:spPr bwMode="auto">
          <a:xfrm>
            <a:off x="762000" y="1447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3" name="Rounded Rectangle 32"/>
          <p:cNvSpPr>
            <a:spLocks noChangeArrowheads="1"/>
          </p:cNvSpPr>
          <p:nvPr/>
        </p:nvSpPr>
        <p:spPr bwMode="auto">
          <a:xfrm>
            <a:off x="1524000" y="2209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4" name="Rounded Rectangle 33"/>
          <p:cNvSpPr>
            <a:spLocks noChangeArrowheads="1"/>
          </p:cNvSpPr>
          <p:nvPr/>
        </p:nvSpPr>
        <p:spPr bwMode="auto">
          <a:xfrm>
            <a:off x="2743200" y="29718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5" name="Rounded Rectangle 34"/>
          <p:cNvSpPr>
            <a:spLocks noChangeArrowheads="1"/>
          </p:cNvSpPr>
          <p:nvPr/>
        </p:nvSpPr>
        <p:spPr bwMode="auto">
          <a:xfrm>
            <a:off x="5715000" y="30480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4343400" y="3962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7" name="Rounded Rectangle 36"/>
          <p:cNvSpPr>
            <a:spLocks noChangeArrowheads="1"/>
          </p:cNvSpPr>
          <p:nvPr/>
        </p:nvSpPr>
        <p:spPr bwMode="auto">
          <a:xfrm>
            <a:off x="4343400" y="4724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38" name="Rounded Rectangle 37"/>
          <p:cNvSpPr>
            <a:spLocks noChangeArrowheads="1"/>
          </p:cNvSpPr>
          <p:nvPr/>
        </p:nvSpPr>
        <p:spPr bwMode="auto">
          <a:xfrm>
            <a:off x="4154488" y="54864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2" name="Straight Arrow Connector 41"/>
          <p:cNvCxnSpPr>
            <a:cxnSpLocks noChangeShapeType="1"/>
            <a:stCxn id="36" idx="2"/>
            <a:endCxn id="37" idx="0"/>
          </p:cNvCxnSpPr>
          <p:nvPr/>
        </p:nvCxnSpPr>
        <p:spPr bwMode="auto">
          <a:xfrm rot="5400000">
            <a:off x="5181601" y="45720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a:stCxn id="37" idx="2"/>
            <a:endCxn id="38" idx="0"/>
          </p:cNvCxnSpPr>
          <p:nvPr/>
        </p:nvCxnSpPr>
        <p:spPr bwMode="auto">
          <a:xfrm rot="16200000" flipH="1">
            <a:off x="5182394" y="53332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4" name="Straight Arrow Connector 43"/>
          <p:cNvCxnSpPr>
            <a:cxnSpLocks noChangeShapeType="1"/>
          </p:cNvCxnSpPr>
          <p:nvPr/>
        </p:nvCxnSpPr>
        <p:spPr bwMode="auto">
          <a:xfrm rot="16200000" flipH="1">
            <a:off x="5183188" y="62484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58"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290558638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0" name="Straight Arrow Connector 29"/>
          <p:cNvCxnSpPr>
            <a:cxnSpLocks noChangeShapeType="1"/>
          </p:cNvCxnSpPr>
          <p:nvPr/>
        </p:nvCxnSpPr>
        <p:spPr bwMode="auto">
          <a:xfrm>
            <a:off x="1828800" y="1905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1" name="Straight Arrow Connector 30"/>
          <p:cNvCxnSpPr>
            <a:cxnSpLocks noChangeShapeType="1"/>
          </p:cNvCxnSpPr>
          <p:nvPr/>
        </p:nvCxnSpPr>
        <p:spPr bwMode="auto">
          <a:xfrm>
            <a:off x="4154488" y="3581400"/>
            <a:ext cx="569912" cy="381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2" name="Straight Arrow Connector 31"/>
          <p:cNvCxnSpPr>
            <a:cxnSpLocks noChangeShapeType="1"/>
            <a:stCxn id="37" idx="2"/>
          </p:cNvCxnSpPr>
          <p:nvPr/>
        </p:nvCxnSpPr>
        <p:spPr bwMode="auto">
          <a:xfrm rot="5400000">
            <a:off x="6096000" y="3352800"/>
            <a:ext cx="457200" cy="7620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33" name="Straight Arrow Connector 32"/>
          <p:cNvCxnSpPr>
            <a:cxnSpLocks noChangeShapeType="1"/>
          </p:cNvCxnSpPr>
          <p:nvPr/>
        </p:nvCxnSpPr>
        <p:spPr bwMode="auto">
          <a:xfrm>
            <a:off x="2971800" y="2667000"/>
            <a:ext cx="457200" cy="30480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34" name="Rounded Rectangle 33"/>
          <p:cNvSpPr>
            <a:spLocks noChangeArrowheads="1"/>
          </p:cNvSpPr>
          <p:nvPr/>
        </p:nvSpPr>
        <p:spPr bwMode="auto">
          <a:xfrm>
            <a:off x="762000" y="1447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load </a:t>
            </a:r>
            <a:r>
              <a:rPr lang="en-US" sz="1800" b="0" dirty="0">
                <a:solidFill>
                  <a:srgbClr val="FFFFFF"/>
                </a:solidFill>
                <a:latin typeface="Gill Sans"/>
                <a:cs typeface="Gill Sans"/>
              </a:rPr>
              <a:t>v</a:t>
            </a:r>
            <a:r>
              <a:rPr lang="en-US" sz="1800" b="0" dirty="0" smtClean="0">
                <a:solidFill>
                  <a:srgbClr val="FFFFFF"/>
                </a:solidFill>
                <a:latin typeface="Gill Sans"/>
                <a:cs typeface="Gill Sans"/>
              </a:rPr>
              <a:t>isits</a:t>
            </a:r>
            <a:endParaRPr lang="en-US" sz="1800" b="0" dirty="0">
              <a:solidFill>
                <a:srgbClr val="FFFFFF"/>
              </a:solidFill>
              <a:latin typeface="Gill Sans"/>
              <a:cs typeface="Gill Sans"/>
            </a:endParaRPr>
          </a:p>
        </p:txBody>
      </p:sp>
      <p:sp>
        <p:nvSpPr>
          <p:cNvPr id="35" name="Rounded Rectangle 34"/>
          <p:cNvSpPr>
            <a:spLocks noChangeArrowheads="1"/>
          </p:cNvSpPr>
          <p:nvPr/>
        </p:nvSpPr>
        <p:spPr bwMode="auto">
          <a:xfrm>
            <a:off x="1524000" y="22098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6" name="Rounded Rectangle 35"/>
          <p:cNvSpPr>
            <a:spLocks noChangeArrowheads="1"/>
          </p:cNvSpPr>
          <p:nvPr/>
        </p:nvSpPr>
        <p:spPr bwMode="auto">
          <a:xfrm>
            <a:off x="2743200" y="2971800"/>
            <a:ext cx="1981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err="1">
                <a:ln>
                  <a:noFill/>
                </a:ln>
                <a:solidFill>
                  <a:srgbClr val="336666"/>
                </a:solidFill>
                <a:effectLst/>
                <a:uLnTx/>
                <a:uFillTx/>
                <a:latin typeface="Gill Sans"/>
                <a:cs typeface="Gill Sans"/>
              </a:rPr>
              <a:t>url</a:t>
            </a:r>
            <a:endParaRPr kumimoji="0" lang="en-US" sz="1800" b="0" i="0" u="none" strike="noStrike" kern="0" cap="none" spc="0" normalizeH="0" baseline="0" noProof="0" dirty="0">
              <a:ln>
                <a:noFill/>
              </a:ln>
              <a:solidFill>
                <a:srgbClr val="336666"/>
              </a:solidFill>
              <a:effectLst/>
              <a:uLnTx/>
              <a:uFillTx/>
              <a:latin typeface="Gill Sans"/>
              <a:cs typeface="Gill Sans"/>
            </a:endParaRP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a:ln>
                  <a:noFill/>
                </a:ln>
                <a:solidFill>
                  <a:srgbClr val="FFFFFF"/>
                </a:solidFill>
                <a:effectLst/>
                <a:uLnTx/>
                <a:uFillTx/>
                <a:latin typeface="Gill Sans"/>
                <a:cs typeface="Gill Sans"/>
              </a:rPr>
              <a:t>count</a:t>
            </a:r>
          </a:p>
        </p:txBody>
      </p:sp>
      <p:sp>
        <p:nvSpPr>
          <p:cNvPr id="37" name="Rounded Rectangle 36"/>
          <p:cNvSpPr>
            <a:spLocks noChangeArrowheads="1"/>
          </p:cNvSpPr>
          <p:nvPr/>
        </p:nvSpPr>
        <p:spPr bwMode="auto">
          <a:xfrm>
            <a:off x="5715000" y="30480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a:solidFill>
                  <a:srgbClr val="FFFF00"/>
                </a:solidFill>
                <a:latin typeface="Gill Sans"/>
                <a:cs typeface="Gill Sans"/>
              </a:rPr>
              <a:t>l</a:t>
            </a:r>
            <a:r>
              <a:rPr lang="en-US" sz="1800" b="0" dirty="0" smtClean="0">
                <a:solidFill>
                  <a:srgbClr val="FFFF00"/>
                </a:solidFill>
                <a:latin typeface="Gill Sans"/>
                <a:cs typeface="Gill Sans"/>
              </a:rPr>
              <a:t>oad </a:t>
            </a:r>
            <a:r>
              <a:rPr lang="en-US" sz="1800" b="0" dirty="0" err="1" smtClean="0">
                <a:solidFill>
                  <a:srgbClr val="FFFFFF"/>
                </a:solidFill>
                <a:latin typeface="Gill Sans"/>
                <a:cs typeface="Gill Sans"/>
              </a:rPr>
              <a:t>urlInfo</a:t>
            </a:r>
            <a:endParaRPr lang="en-US" sz="1800" b="0" dirty="0">
              <a:solidFill>
                <a:srgbClr val="FFFFFF"/>
              </a:solidFill>
              <a:latin typeface="Gill Sans"/>
              <a:cs typeface="Gill Sans"/>
            </a:endParaRPr>
          </a:p>
        </p:txBody>
      </p:sp>
      <p:sp>
        <p:nvSpPr>
          <p:cNvPr id="38" name="Rounded Rectangle 37"/>
          <p:cNvSpPr>
            <a:spLocks noChangeArrowheads="1"/>
          </p:cNvSpPr>
          <p:nvPr/>
        </p:nvSpPr>
        <p:spPr bwMode="auto">
          <a:xfrm>
            <a:off x="4343400" y="3962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join </a:t>
            </a:r>
            <a:r>
              <a:rPr lang="en-US" sz="1800" b="0" dirty="0">
                <a:solidFill>
                  <a:srgbClr val="FFFFFF"/>
                </a:solidFill>
                <a:latin typeface="Gill Sans"/>
                <a:cs typeface="Gill Sans"/>
              </a:rPr>
              <a:t>on </a:t>
            </a:r>
            <a:r>
              <a:rPr lang="en-US" sz="1800" b="0" dirty="0" err="1">
                <a:solidFill>
                  <a:srgbClr val="FFFFFF"/>
                </a:solidFill>
                <a:latin typeface="Gill Sans"/>
                <a:cs typeface="Gill Sans"/>
              </a:rPr>
              <a:t>url</a:t>
            </a:r>
            <a:endParaRPr lang="en-US" sz="1800" b="0" dirty="0">
              <a:solidFill>
                <a:srgbClr val="FFFFFF"/>
              </a:solidFill>
              <a:latin typeface="Gill Sans"/>
              <a:cs typeface="Gill Sans"/>
            </a:endParaRPr>
          </a:p>
        </p:txBody>
      </p:sp>
      <p:sp>
        <p:nvSpPr>
          <p:cNvPr id="39" name="Rounded Rectangle 38"/>
          <p:cNvSpPr>
            <a:spLocks noChangeArrowheads="1"/>
          </p:cNvSpPr>
          <p:nvPr/>
        </p:nvSpPr>
        <p:spPr bwMode="auto">
          <a:xfrm>
            <a:off x="4343400" y="4724400"/>
            <a:ext cx="1981200" cy="4572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algn="ctr">
              <a:defRPr/>
            </a:pPr>
            <a:r>
              <a:rPr lang="en-US" sz="1800" b="0" dirty="0" smtClean="0">
                <a:solidFill>
                  <a:srgbClr val="FFFF00"/>
                </a:solidFill>
                <a:latin typeface="Gill Sans"/>
                <a:cs typeface="Gill Sans"/>
              </a:rPr>
              <a:t>group </a:t>
            </a:r>
            <a:r>
              <a:rPr lang="en-US" sz="1800" b="0" dirty="0">
                <a:solidFill>
                  <a:srgbClr val="FFFFFF"/>
                </a:solidFill>
                <a:latin typeface="Gill Sans"/>
                <a:cs typeface="Gill Sans"/>
              </a:rPr>
              <a:t>by category</a:t>
            </a:r>
          </a:p>
        </p:txBody>
      </p:sp>
      <p:sp>
        <p:nvSpPr>
          <p:cNvPr id="40" name="Rounded Rectangle 39"/>
          <p:cNvSpPr>
            <a:spLocks noChangeArrowheads="1"/>
          </p:cNvSpPr>
          <p:nvPr/>
        </p:nvSpPr>
        <p:spPr bwMode="auto">
          <a:xfrm>
            <a:off x="4154488" y="5486400"/>
            <a:ext cx="2362200" cy="609600"/>
          </a:xfrm>
          <a:prstGeom prst="roundRect">
            <a:avLst>
              <a:gd name="adj" fmla="val 16667"/>
            </a:avLst>
          </a:prstGeom>
          <a:gradFill rotWithShape="1">
            <a:gsLst>
              <a:gs pos="0">
                <a:srgbClr val="C8B0ED"/>
              </a:gs>
              <a:gs pos="100000">
                <a:srgbClr val="7F5BAB"/>
              </a:gs>
            </a:gsLst>
            <a:lin ang="5400000"/>
          </a:gradFill>
          <a:ln w="9525">
            <a:solidFill>
              <a:srgbClr val="7D60A0"/>
            </a:solidFill>
            <a:round/>
            <a:headEnd/>
            <a:tailEnd/>
          </a:ln>
          <a:effectLst>
            <a:outerShdw dist="23000" dir="5400000" rotWithShape="0">
              <a:srgbClr val="808080">
                <a:alpha val="34999"/>
              </a:srgbClr>
            </a:outerShdw>
          </a:effectLst>
        </p:spPr>
        <p:txBody>
          <a:bodyPr anchor="ctr"/>
          <a:lstStyle/>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err="1" smtClean="0">
                <a:ln>
                  <a:noFill/>
                </a:ln>
                <a:solidFill>
                  <a:srgbClr val="FFFF00"/>
                </a:solidFill>
                <a:effectLst/>
                <a:uLnTx/>
                <a:uFillTx/>
                <a:latin typeface="Gill Sans"/>
                <a:cs typeface="Gill Sans"/>
              </a:rPr>
              <a:t>foreach</a:t>
            </a:r>
            <a:r>
              <a:rPr kumimoji="0" lang="en-US" sz="1800" b="0" i="0" u="none" strike="noStrike" kern="0" cap="none" spc="0" normalizeH="0" baseline="0" noProof="0" dirty="0" smtClean="0">
                <a:ln>
                  <a:noFill/>
                </a:ln>
                <a:solidFill>
                  <a:srgbClr val="FFFF00"/>
                </a:solidFill>
                <a:effectLst/>
                <a:uLnTx/>
                <a:uFillTx/>
                <a:latin typeface="Gill Sans"/>
                <a:cs typeface="Gill Sans"/>
              </a:rPr>
              <a:t> </a:t>
            </a:r>
            <a:r>
              <a:rPr kumimoji="0" lang="en-US" sz="1800" b="0" i="0" u="none" strike="noStrike" kern="0" cap="none" spc="0" normalizeH="0" baseline="0" noProof="0" dirty="0">
                <a:ln>
                  <a:noFill/>
                </a:ln>
                <a:solidFill>
                  <a:srgbClr val="336666"/>
                </a:solidFill>
                <a:effectLst/>
                <a:uLnTx/>
                <a:uFillTx/>
                <a:latin typeface="Gill Sans"/>
                <a:cs typeface="Gill Sans"/>
              </a:rPr>
              <a:t>category</a:t>
            </a:r>
          </a:p>
          <a:p>
            <a:pPr marL="0" marR="0" lvl="0" indent="0" algn="ctr" defTabSz="914400" eaLnBrk="1" fontAlgn="auto" latinLnBrk="0" hangingPunct="1">
              <a:lnSpc>
                <a:spcPts val="1800"/>
              </a:lnSpc>
              <a:spcBef>
                <a:spcPts val="0"/>
              </a:spcBef>
              <a:spcAft>
                <a:spcPts val="0"/>
              </a:spcAft>
              <a:buClrTx/>
              <a:buSzTx/>
              <a:buFontTx/>
              <a:buNone/>
              <a:tabLst/>
              <a:defRPr/>
            </a:pPr>
            <a:r>
              <a:rPr kumimoji="0" lang="en-US" sz="1800" b="0" i="0" u="none" strike="noStrike" kern="0" cap="none" spc="0" normalizeH="0" baseline="0" noProof="0" dirty="0">
                <a:ln>
                  <a:noFill/>
                </a:ln>
                <a:solidFill>
                  <a:srgbClr val="FFFF00"/>
                </a:solidFill>
                <a:effectLst/>
                <a:uLnTx/>
                <a:uFillTx/>
                <a:latin typeface="Gill Sans"/>
                <a:cs typeface="Gill Sans"/>
              </a:rPr>
              <a:t>generate </a:t>
            </a:r>
            <a:r>
              <a:rPr kumimoji="0" lang="en-US" sz="1800" b="0" i="0" u="none" strike="noStrike" kern="0" cap="none" spc="0" normalizeH="0" baseline="0" noProof="0" dirty="0" smtClean="0">
                <a:ln>
                  <a:noFill/>
                </a:ln>
                <a:solidFill>
                  <a:srgbClr val="FFFFFF"/>
                </a:solidFill>
                <a:effectLst/>
                <a:uLnTx/>
                <a:uFillTx/>
                <a:latin typeface="Gill Sans"/>
                <a:cs typeface="Gill Sans"/>
              </a:rPr>
              <a:t>top(</a:t>
            </a:r>
            <a:r>
              <a:rPr kumimoji="0" lang="en-US" sz="1800" b="0" i="0" u="none" strike="noStrike" kern="0" cap="none" spc="0" normalizeH="0" baseline="0" noProof="0" dirty="0" err="1" smtClean="0">
                <a:ln>
                  <a:noFill/>
                </a:ln>
                <a:solidFill>
                  <a:srgbClr val="FFFFFF"/>
                </a:solidFill>
                <a:effectLst/>
                <a:uLnTx/>
                <a:uFillTx/>
                <a:latin typeface="Gill Sans"/>
                <a:cs typeface="Gill Sans"/>
              </a:rPr>
              <a:t>urls</a:t>
            </a:r>
            <a:r>
              <a:rPr kumimoji="0" lang="en-US" sz="1800" b="0" i="0" u="none" strike="noStrike" kern="0" cap="none" spc="0" normalizeH="0" baseline="0" noProof="0" dirty="0" smtClean="0">
                <a:ln>
                  <a:noFill/>
                </a:ln>
                <a:solidFill>
                  <a:srgbClr val="FFFFFF"/>
                </a:solidFill>
                <a:effectLst/>
                <a:uLnTx/>
                <a:uFillTx/>
                <a:latin typeface="Gill Sans"/>
                <a:cs typeface="Gill Sans"/>
              </a:rPr>
              <a:t>, 10)</a:t>
            </a:r>
            <a:endParaRPr kumimoji="0" lang="en-US" sz="1800" b="0" i="0" u="none" strike="noStrike" kern="0" cap="none" spc="0" normalizeH="0" baseline="0" noProof="0" dirty="0">
              <a:ln>
                <a:noFill/>
              </a:ln>
              <a:solidFill>
                <a:srgbClr val="FFFFFF"/>
              </a:solidFill>
              <a:effectLst/>
              <a:uLnTx/>
              <a:uFillTx/>
              <a:latin typeface="Gill Sans"/>
              <a:cs typeface="Gill Sans"/>
            </a:endParaRPr>
          </a:p>
        </p:txBody>
      </p:sp>
      <p:cxnSp>
        <p:nvCxnSpPr>
          <p:cNvPr id="41" name="Straight Arrow Connector 40"/>
          <p:cNvCxnSpPr>
            <a:cxnSpLocks noChangeShapeType="1"/>
            <a:stCxn id="38" idx="2"/>
            <a:endCxn id="39" idx="0"/>
          </p:cNvCxnSpPr>
          <p:nvPr/>
        </p:nvCxnSpPr>
        <p:spPr bwMode="auto">
          <a:xfrm rot="5400000">
            <a:off x="5181601" y="4572000"/>
            <a:ext cx="304800" cy="3175"/>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2" name="Straight Arrow Connector 41"/>
          <p:cNvCxnSpPr>
            <a:cxnSpLocks noChangeShapeType="1"/>
            <a:stCxn id="39" idx="2"/>
            <a:endCxn id="40" idx="0"/>
          </p:cNvCxnSpPr>
          <p:nvPr/>
        </p:nvCxnSpPr>
        <p:spPr bwMode="auto">
          <a:xfrm rot="16200000" flipH="1">
            <a:off x="5182394" y="5333206"/>
            <a:ext cx="304800" cy="1588"/>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cxnSp>
        <p:nvCxnSpPr>
          <p:cNvPr id="43" name="Straight Arrow Connector 42"/>
          <p:cNvCxnSpPr>
            <a:cxnSpLocks noChangeShapeType="1"/>
          </p:cNvCxnSpPr>
          <p:nvPr/>
        </p:nvCxnSpPr>
        <p:spPr bwMode="auto">
          <a:xfrm rot="16200000" flipH="1">
            <a:off x="5183188" y="6248400"/>
            <a:ext cx="304800" cy="0"/>
          </a:xfrm>
          <a:prstGeom prst="straightConnector1">
            <a:avLst/>
          </a:prstGeom>
          <a:noFill/>
          <a:ln w="25400">
            <a:solidFill>
              <a:srgbClr val="99CCCC"/>
            </a:solidFill>
            <a:round/>
            <a:headEnd/>
            <a:tailEnd type="arrow" w="med" len="med"/>
          </a:ln>
          <a:effectLst>
            <a:outerShdw dist="20000" dir="5400000" rotWithShape="0">
              <a:srgbClr val="808080">
                <a:alpha val="37999"/>
              </a:srgbClr>
            </a:outerShdw>
          </a:effectLst>
        </p:spPr>
      </p:cxnSp>
      <p:sp>
        <p:nvSpPr>
          <p:cNvPr id="2" name="Title 1"/>
          <p:cNvSpPr>
            <a:spLocks noGrp="1"/>
          </p:cNvSpPr>
          <p:nvPr>
            <p:ph type="title"/>
          </p:nvPr>
        </p:nvSpPr>
        <p:spPr/>
        <p:txBody>
          <a:bodyPr/>
          <a:lstStyle/>
          <a:p>
            <a:r>
              <a:rPr lang="en-US" dirty="0" smtClean="0"/>
              <a:t>MapReduce Execution</a:t>
            </a:r>
            <a:endParaRPr lang="en-US" dirty="0"/>
          </a:p>
        </p:txBody>
      </p:sp>
      <p:sp>
        <p:nvSpPr>
          <p:cNvPr id="44" name="Rounded Rectangle 43"/>
          <p:cNvSpPr>
            <a:spLocks noChangeArrowheads="1"/>
          </p:cNvSpPr>
          <p:nvPr/>
        </p:nvSpPr>
        <p:spPr bwMode="auto">
          <a:xfrm>
            <a:off x="533400" y="1371600"/>
            <a:ext cx="3200400" cy="9906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5" name="TextBox 44"/>
          <p:cNvSpPr txBox="1">
            <a:spLocks noChangeArrowheads="1"/>
          </p:cNvSpPr>
          <p:nvPr/>
        </p:nvSpPr>
        <p:spPr bwMode="auto">
          <a:xfrm>
            <a:off x="3048000" y="1304925"/>
            <a:ext cx="779368" cy="369332"/>
          </a:xfrm>
          <a:prstGeom prst="rect">
            <a:avLst/>
          </a:prstGeom>
          <a:noFill/>
          <a:ln w="9525">
            <a:noFill/>
            <a:miter lim="800000"/>
            <a:headEnd/>
            <a:tailEnd/>
          </a:ln>
        </p:spPr>
        <p:txBody>
          <a:bodyPr wrap="none">
            <a:spAutoFit/>
          </a:bodyPr>
          <a:lstStyle/>
          <a:p>
            <a:r>
              <a:rPr lang="en-US" sz="1800" dirty="0">
                <a:solidFill>
                  <a:schemeClr val="bg1"/>
                </a:solidFill>
                <a:latin typeface="Gill Sans"/>
                <a:cs typeface="Gill Sans"/>
              </a:rPr>
              <a:t>Map</a:t>
            </a:r>
            <a:r>
              <a:rPr lang="en-US" sz="1800" baseline="-25000" dirty="0">
                <a:solidFill>
                  <a:schemeClr val="bg1"/>
                </a:solidFill>
                <a:latin typeface="Gill Sans"/>
                <a:cs typeface="Gill Sans"/>
              </a:rPr>
              <a:t>1</a:t>
            </a:r>
            <a:endParaRPr lang="en-US" sz="2000" baseline="-25000" dirty="0">
              <a:solidFill>
                <a:schemeClr val="bg1"/>
              </a:solidFill>
              <a:latin typeface="Gill Sans"/>
              <a:cs typeface="Gill Sans"/>
            </a:endParaRPr>
          </a:p>
        </p:txBody>
      </p:sp>
      <p:sp>
        <p:nvSpPr>
          <p:cNvPr id="46" name="Rounded Rectangle 45"/>
          <p:cNvSpPr>
            <a:spLocks noChangeArrowheads="1"/>
          </p:cNvSpPr>
          <p:nvPr/>
        </p:nvSpPr>
        <p:spPr bwMode="auto">
          <a:xfrm>
            <a:off x="1371600" y="2476500"/>
            <a:ext cx="3657600" cy="1257300"/>
          </a:xfrm>
          <a:prstGeom prst="roundRect">
            <a:avLst>
              <a:gd name="adj" fmla="val 16667"/>
            </a:avLst>
          </a:prstGeom>
          <a:gradFill rotWithShape="1">
            <a:gsLst>
              <a:gs pos="0">
                <a:srgbClr val="9BC1FF">
                  <a:alpha val="20999"/>
                </a:srgbClr>
              </a:gs>
              <a:gs pos="100000">
                <a:srgbClr val="3F80CD">
                  <a:alpha val="20999"/>
                </a:srgbClr>
              </a:gs>
            </a:gsLst>
            <a:lin ang="5400000"/>
          </a:gradFill>
          <a:ln w="9525">
            <a:solidFill>
              <a:srgbClr val="4A7EBB"/>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7" name="TextBox 46"/>
          <p:cNvSpPr txBox="1">
            <a:spLocks noChangeArrowheads="1"/>
          </p:cNvSpPr>
          <p:nvPr/>
        </p:nvSpPr>
        <p:spPr bwMode="auto">
          <a:xfrm>
            <a:off x="3962400" y="2419350"/>
            <a:ext cx="1150938" cy="369332"/>
          </a:xfrm>
          <a:prstGeom prst="rect">
            <a:avLst/>
          </a:prstGeom>
          <a:noFill/>
          <a:ln w="9525">
            <a:noFill/>
            <a:miter lim="800000"/>
            <a:headEnd/>
            <a:tailEnd/>
          </a:ln>
        </p:spPr>
        <p:txBody>
          <a:bodyPr>
            <a:spAutoFit/>
          </a:bodyPr>
          <a:lstStyle/>
          <a:p>
            <a:r>
              <a:rPr lang="en-US" sz="1800">
                <a:solidFill>
                  <a:schemeClr val="bg1"/>
                </a:solidFill>
                <a:latin typeface="Gill Sans"/>
                <a:cs typeface="Gill Sans"/>
              </a:rPr>
              <a:t>Reduce</a:t>
            </a:r>
            <a:r>
              <a:rPr lang="en-US" sz="1800" baseline="-25000">
                <a:solidFill>
                  <a:schemeClr val="bg1"/>
                </a:solidFill>
                <a:latin typeface="Gill Sans"/>
                <a:cs typeface="Gill Sans"/>
              </a:rPr>
              <a:t>1</a:t>
            </a:r>
          </a:p>
        </p:txBody>
      </p:sp>
      <p:sp>
        <p:nvSpPr>
          <p:cNvPr id="48" name="Rounded Rectangle 47"/>
          <p:cNvSpPr>
            <a:spLocks noChangeArrowheads="1"/>
          </p:cNvSpPr>
          <p:nvPr/>
        </p:nvSpPr>
        <p:spPr bwMode="auto">
          <a:xfrm>
            <a:off x="5332413" y="2590800"/>
            <a:ext cx="2897187" cy="1504950"/>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49" name="TextBox 48"/>
          <p:cNvSpPr txBox="1">
            <a:spLocks noChangeArrowheads="1"/>
          </p:cNvSpPr>
          <p:nvPr/>
        </p:nvSpPr>
        <p:spPr bwMode="auto">
          <a:xfrm>
            <a:off x="7467600" y="2647950"/>
            <a:ext cx="885825" cy="369332"/>
          </a:xfrm>
          <a:prstGeom prst="rect">
            <a:avLst/>
          </a:prstGeom>
          <a:noFill/>
          <a:ln w="9525">
            <a:noFill/>
            <a:miter lim="800000"/>
            <a:headEnd/>
            <a:tailEnd/>
          </a:ln>
        </p:spPr>
        <p:txBody>
          <a:bodyPr>
            <a:spAutoFit/>
          </a:bodyPr>
          <a:lstStyle/>
          <a:p>
            <a:r>
              <a:rPr lang="en-US" sz="1800">
                <a:solidFill>
                  <a:schemeClr val="bg1"/>
                </a:solidFill>
                <a:latin typeface="Gill Sans"/>
                <a:cs typeface="Gill Sans"/>
              </a:rPr>
              <a:t>Map</a:t>
            </a:r>
            <a:r>
              <a:rPr lang="en-US" sz="1800" baseline="-25000">
                <a:solidFill>
                  <a:schemeClr val="bg1"/>
                </a:solidFill>
                <a:latin typeface="Gill Sans"/>
                <a:cs typeface="Gill Sans"/>
              </a:rPr>
              <a:t>2</a:t>
            </a:r>
          </a:p>
        </p:txBody>
      </p:sp>
      <p:sp>
        <p:nvSpPr>
          <p:cNvPr id="50" name="Rounded Rectangle 49"/>
          <p:cNvSpPr>
            <a:spLocks noChangeArrowheads="1"/>
          </p:cNvSpPr>
          <p:nvPr/>
        </p:nvSpPr>
        <p:spPr bwMode="auto">
          <a:xfrm>
            <a:off x="4000500" y="4267200"/>
            <a:ext cx="2819400" cy="265113"/>
          </a:xfrm>
          <a:prstGeom prst="roundRect">
            <a:avLst>
              <a:gd name="adj" fmla="val 16667"/>
            </a:avLst>
          </a:prstGeom>
          <a:gradFill rotWithShape="1">
            <a:gsLst>
              <a:gs pos="0">
                <a:srgbClr val="FF9A99">
                  <a:alpha val="31000"/>
                </a:srgbClr>
              </a:gs>
              <a:gs pos="100000">
                <a:srgbClr val="D1403C">
                  <a:alpha val="31000"/>
                </a:srgbClr>
              </a:gs>
            </a:gsLst>
            <a:lin ang="5400000"/>
          </a:gradFill>
          <a:ln w="9525">
            <a:solidFill>
              <a:srgbClr val="BE4B48"/>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1" name="TextBox 50"/>
          <p:cNvSpPr txBox="1">
            <a:spLocks noChangeArrowheads="1"/>
          </p:cNvSpPr>
          <p:nvPr/>
        </p:nvSpPr>
        <p:spPr bwMode="auto">
          <a:xfrm>
            <a:off x="6858000" y="4171950"/>
            <a:ext cx="1327150" cy="369332"/>
          </a:xfrm>
          <a:prstGeom prst="rect">
            <a:avLst/>
          </a:prstGeom>
          <a:noFill/>
          <a:ln w="9525">
            <a:noFill/>
            <a:miter lim="800000"/>
            <a:headEnd/>
            <a:tailEnd/>
          </a:ln>
        </p:spPr>
        <p:txBody>
          <a:bodyPr>
            <a:spAutoFit/>
          </a:bodyPr>
          <a:lstStyle/>
          <a:p>
            <a:r>
              <a:rPr lang="en-US" sz="1800">
                <a:solidFill>
                  <a:schemeClr val="bg1"/>
                </a:solidFill>
                <a:latin typeface="Gill Sans"/>
                <a:cs typeface="Gill Sans"/>
              </a:rPr>
              <a:t>Reduce</a:t>
            </a:r>
            <a:r>
              <a:rPr lang="en-US" sz="1800" baseline="-25000">
                <a:solidFill>
                  <a:schemeClr val="bg1"/>
                </a:solidFill>
                <a:latin typeface="Gill Sans"/>
                <a:cs typeface="Gill Sans"/>
              </a:rPr>
              <a:t>2</a:t>
            </a:r>
          </a:p>
        </p:txBody>
      </p:sp>
      <p:sp>
        <p:nvSpPr>
          <p:cNvPr id="52" name="Rounded Rectangle 51"/>
          <p:cNvSpPr>
            <a:spLocks noChangeArrowheads="1"/>
          </p:cNvSpPr>
          <p:nvPr/>
        </p:nvSpPr>
        <p:spPr bwMode="auto">
          <a:xfrm>
            <a:off x="4000500" y="4687888"/>
            <a:ext cx="2819400" cy="265112"/>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3" name="TextBox 52"/>
          <p:cNvSpPr txBox="1">
            <a:spLocks noChangeArrowheads="1"/>
          </p:cNvSpPr>
          <p:nvPr/>
        </p:nvSpPr>
        <p:spPr bwMode="auto">
          <a:xfrm>
            <a:off x="6886575" y="4572000"/>
            <a:ext cx="885825" cy="369332"/>
          </a:xfrm>
          <a:prstGeom prst="rect">
            <a:avLst/>
          </a:prstGeom>
          <a:noFill/>
          <a:ln w="9525">
            <a:noFill/>
            <a:miter lim="800000"/>
            <a:headEnd/>
            <a:tailEnd/>
          </a:ln>
        </p:spPr>
        <p:txBody>
          <a:bodyPr>
            <a:spAutoFit/>
          </a:bodyPr>
          <a:lstStyle/>
          <a:p>
            <a:r>
              <a:rPr lang="en-US" sz="1800">
                <a:solidFill>
                  <a:schemeClr val="bg1"/>
                </a:solidFill>
                <a:latin typeface="Gill Sans"/>
                <a:cs typeface="Gill Sans"/>
              </a:rPr>
              <a:t>Map</a:t>
            </a:r>
            <a:r>
              <a:rPr lang="en-US" sz="1800" baseline="-25000">
                <a:solidFill>
                  <a:schemeClr val="bg1"/>
                </a:solidFill>
                <a:latin typeface="Gill Sans"/>
                <a:cs typeface="Gill Sans"/>
              </a:rPr>
              <a:t>3</a:t>
            </a:r>
            <a:endParaRPr lang="en-US" sz="2400" baseline="-25000">
              <a:solidFill>
                <a:schemeClr val="bg1"/>
              </a:solidFill>
              <a:latin typeface="Gill Sans"/>
              <a:cs typeface="Gill Sans"/>
            </a:endParaRPr>
          </a:p>
        </p:txBody>
      </p:sp>
      <p:sp>
        <p:nvSpPr>
          <p:cNvPr id="54" name="Rounded Rectangle 53"/>
          <p:cNvSpPr>
            <a:spLocks noChangeArrowheads="1"/>
          </p:cNvSpPr>
          <p:nvPr/>
        </p:nvSpPr>
        <p:spPr bwMode="auto">
          <a:xfrm>
            <a:off x="3962400" y="5078413"/>
            <a:ext cx="2819400" cy="1169987"/>
          </a:xfrm>
          <a:prstGeom prst="roundRect">
            <a:avLst>
              <a:gd name="adj" fmla="val 16667"/>
            </a:avLst>
          </a:prstGeom>
          <a:gradFill rotWithShape="1">
            <a:gsLst>
              <a:gs pos="0">
                <a:srgbClr val="DCFFA0">
                  <a:alpha val="23999"/>
                </a:srgbClr>
              </a:gs>
              <a:gs pos="100000">
                <a:srgbClr val="A0CA4A">
                  <a:alpha val="23999"/>
                </a:srgbClr>
              </a:gs>
            </a:gsLst>
            <a:lin ang="5400000"/>
          </a:gradFill>
          <a:ln w="9525">
            <a:solidFill>
              <a:srgbClr val="98B954"/>
            </a:solidFill>
            <a:round/>
            <a:headEnd/>
            <a:tailEnd/>
          </a:ln>
          <a:effectLst>
            <a:outerShdw dist="23000" dir="5400000" rotWithShape="0">
              <a:srgbClr val="808080">
                <a:alpha val="34999"/>
              </a:srgbClr>
            </a:outerShdw>
          </a:effectLst>
        </p:spPr>
        <p:txBody>
          <a:bodyPr anchor="ctr"/>
          <a:lstStyle/>
          <a:p>
            <a:pPr algn="ctr">
              <a:defRPr/>
            </a:pPr>
            <a:endParaRPr lang="en-US" sz="1400">
              <a:solidFill>
                <a:srgbClr val="FFFFFF"/>
              </a:solidFill>
              <a:latin typeface="Gill Sans"/>
              <a:cs typeface="Gill Sans"/>
            </a:endParaRPr>
          </a:p>
        </p:txBody>
      </p:sp>
      <p:sp>
        <p:nvSpPr>
          <p:cNvPr id="55" name="TextBox 54"/>
          <p:cNvSpPr txBox="1">
            <a:spLocks noChangeArrowheads="1"/>
          </p:cNvSpPr>
          <p:nvPr/>
        </p:nvSpPr>
        <p:spPr bwMode="auto">
          <a:xfrm>
            <a:off x="6934200" y="5343525"/>
            <a:ext cx="1174750" cy="369332"/>
          </a:xfrm>
          <a:prstGeom prst="rect">
            <a:avLst/>
          </a:prstGeom>
          <a:noFill/>
          <a:ln w="9525">
            <a:noFill/>
            <a:miter lim="800000"/>
            <a:headEnd/>
            <a:tailEnd/>
          </a:ln>
        </p:spPr>
        <p:txBody>
          <a:bodyPr>
            <a:spAutoFit/>
          </a:bodyPr>
          <a:lstStyle/>
          <a:p>
            <a:r>
              <a:rPr lang="en-US" sz="1800">
                <a:solidFill>
                  <a:schemeClr val="bg1"/>
                </a:solidFill>
                <a:latin typeface="Gill Sans"/>
                <a:cs typeface="Gill Sans"/>
              </a:rPr>
              <a:t>Reduce</a:t>
            </a:r>
            <a:r>
              <a:rPr lang="en-US" sz="1800" baseline="-25000">
                <a:solidFill>
                  <a:schemeClr val="bg1"/>
                </a:solidFill>
                <a:latin typeface="Gill Sans"/>
                <a:cs typeface="Gill Sans"/>
              </a:rPr>
              <a:t>3</a:t>
            </a:r>
          </a:p>
        </p:txBody>
      </p:sp>
      <p:sp>
        <p:nvSpPr>
          <p:cNvPr id="56" name="TextBox 3"/>
          <p:cNvSpPr txBox="1">
            <a:spLocks noChangeArrowheads="1"/>
          </p:cNvSpPr>
          <p:nvPr/>
        </p:nvSpPr>
        <p:spPr bwMode="auto">
          <a:xfrm>
            <a:off x="0" y="6611938"/>
            <a:ext cx="3429000" cy="246221"/>
          </a:xfrm>
          <a:prstGeom prst="rect">
            <a:avLst/>
          </a:prstGeom>
          <a:noFill/>
          <a:ln w="9525">
            <a:noFill/>
            <a:miter lim="800000"/>
            <a:headEnd/>
            <a:tailEnd/>
          </a:ln>
        </p:spPr>
        <p:txBody>
          <a:bodyPr wrap="square">
            <a:spAutoFit/>
          </a:bodyPr>
          <a:lstStyle/>
          <a:p>
            <a:r>
              <a:rPr lang="da-DK" sz="1000" b="0" dirty="0" smtClean="0">
                <a:solidFill>
                  <a:schemeClr val="bg2"/>
                </a:solidFill>
              </a:rPr>
              <a:t>Pig Slides adapted from Olston et al. (SIGMOD 2008)</a:t>
            </a:r>
          </a:p>
        </p:txBody>
      </p:sp>
    </p:spTree>
    <p:extLst>
      <p:ext uri="{BB962C8B-B14F-4D97-AF65-F5344CB8AC3E}">
        <p14:creationId xmlns:p14="http://schemas.microsoft.com/office/powerpoint/2010/main" val="248987712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4"/>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8"/>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51"/>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3"/>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4" grpId="0" animBg="1"/>
      <p:bldP spid="45" grpId="0"/>
      <p:bldP spid="46" grpId="0" animBg="1"/>
      <p:bldP spid="47" grpId="0"/>
      <p:bldP spid="48" grpId="0" animBg="1"/>
      <p:bldP spid="49" grpId="0"/>
      <p:bldP spid="50" grpId="0" animBg="1"/>
      <p:bldP spid="51" grpId="0"/>
      <p:bldP spid="52" grpId="0" animBg="1"/>
      <p:bldP spid="53" grpId="0"/>
      <p:bldP spid="54" grpId="0" animBg="1"/>
      <p:bldP spid="55"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Pig_JavaCode.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2540263"/>
            <a:ext cx="9144000" cy="4927337"/>
          </a:xfrm>
          <a:prstGeom prst="rect">
            <a:avLst/>
          </a:prstGeom>
        </p:spPr>
      </p:pic>
      <p:sp>
        <p:nvSpPr>
          <p:cNvPr id="4" name="Content Placeholder 2"/>
          <p:cNvSpPr txBox="1">
            <a:spLocks/>
          </p:cNvSpPr>
          <p:nvPr/>
        </p:nvSpPr>
        <p:spPr>
          <a:xfrm>
            <a:off x="152400" y="152400"/>
            <a:ext cx="7162800" cy="2438400"/>
          </a:xfrm>
          <a:prstGeom prst="rect">
            <a:avLst/>
          </a:prstGeom>
        </p:spPr>
        <p:txBody>
          <a:bodyPr/>
          <a:lstStyle/>
          <a:p>
            <a:pPr marL="342900" indent="-342900">
              <a:lnSpc>
                <a:spcPct val="70000"/>
              </a:lnSpc>
              <a:spcBef>
                <a:spcPct val="25000"/>
              </a:spcBef>
              <a:spcAft>
                <a:spcPct val="25000"/>
              </a:spcAft>
              <a:buClr>
                <a:srgbClr val="5675A9"/>
              </a:buClr>
              <a:buSzPct val="75000"/>
              <a:buFont typeface="Arial" charset="0"/>
              <a:buNone/>
              <a:defRPr/>
            </a:pPr>
            <a:r>
              <a:rPr lang="en-US" sz="1400" b="0" kern="0" dirty="0" smtClean="0">
                <a:solidFill>
                  <a:schemeClr val="bg1"/>
                </a:solidFill>
                <a:latin typeface="Andale Mono"/>
                <a:cs typeface="Andale Mono"/>
              </a:rPr>
              <a:t>visits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chemeClr val="accent2"/>
                </a:solidFill>
                <a:latin typeface="Andale Mono"/>
                <a:cs typeface="Andale Mono"/>
              </a:rPr>
              <a:t>‘/data/visits’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(user,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time</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gVisits</a:t>
            </a:r>
            <a:r>
              <a:rPr lang="en-US" sz="1400" b="0" kern="0" dirty="0" smtClean="0">
                <a:solidFill>
                  <a:schemeClr val="bg1"/>
                </a:solidFill>
                <a:latin typeface="Andale Mono"/>
                <a:cs typeface="Andale Mono"/>
              </a:rPr>
              <a:t> = </a:t>
            </a:r>
            <a:r>
              <a:rPr lang="en-US" sz="1400" b="0" kern="0" dirty="0" smtClean="0">
                <a:solidFill>
                  <a:srgbClr val="F79646"/>
                </a:solidFill>
                <a:latin typeface="Andale Mono"/>
                <a:cs typeface="Andale Mono"/>
              </a:rPr>
              <a:t>group</a:t>
            </a:r>
            <a:r>
              <a:rPr lang="en-US" sz="1400" b="0" kern="0" dirty="0" smtClean="0">
                <a:solidFill>
                  <a:schemeClr val="bg1"/>
                </a:solidFill>
                <a:latin typeface="Andale Mono"/>
                <a:cs typeface="Andale Mono"/>
              </a:rPr>
              <a:t> visits </a:t>
            </a:r>
            <a:r>
              <a:rPr lang="en-US" sz="1400" b="0" kern="0" dirty="0" smtClean="0">
                <a:solidFill>
                  <a:srgbClr val="F79646"/>
                </a:solidFill>
                <a:latin typeface="Andale Mono"/>
                <a:cs typeface="Andale Mono"/>
              </a:rPr>
              <a:t>by</a:t>
            </a:r>
            <a:r>
              <a:rPr lang="en-US" sz="1400" b="0" kern="0" dirty="0" smtClean="0">
                <a:solidFill>
                  <a:schemeClr val="bg1"/>
                </a:solidFill>
                <a:latin typeface="Andale Mono"/>
                <a:cs typeface="Andale Mono"/>
              </a:rPr>
              <a:t> </a:t>
            </a:r>
            <a:r>
              <a:rPr lang="en-US" sz="1400" b="0" kern="0" dirty="0" err="1" smtClean="0">
                <a:solidFill>
                  <a:schemeClr val="bg1"/>
                </a:solidFill>
                <a:latin typeface="Andale Mono"/>
                <a:cs typeface="Andale Mono"/>
              </a:rPr>
              <a:t>url</a:t>
            </a:r>
            <a:r>
              <a:rPr lang="en-US" sz="1400" b="0" kern="0" dirty="0" smtClean="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smtClean="0">
                <a:solidFill>
                  <a:schemeClr val="bg1"/>
                </a:solidFill>
                <a:latin typeface="Andale Mono"/>
                <a:cs typeface="Andale Mono"/>
              </a:rPr>
              <a:t> =</a:t>
            </a:r>
            <a:r>
              <a:rPr lang="en-US" sz="1400" b="0" kern="0" dirty="0" smtClean="0">
                <a:latin typeface="Andale Mono"/>
                <a:cs typeface="Andale Mono"/>
              </a:rPr>
              <a:t> </a:t>
            </a:r>
            <a:r>
              <a:rPr lang="en-US" sz="1400" b="0" kern="0" dirty="0" err="1">
                <a:solidFill>
                  <a:srgbClr val="F79646"/>
                </a:solidFill>
                <a:latin typeface="Andale Mono"/>
                <a:cs typeface="Andale Mono"/>
              </a:rPr>
              <a:t>foreach</a:t>
            </a:r>
            <a:r>
              <a:rPr lang="en-US" sz="1400" b="0" kern="0" dirty="0">
                <a:latin typeface="Andale Mono"/>
                <a:cs typeface="Andale Mono"/>
              </a:rPr>
              <a:t> </a:t>
            </a:r>
            <a:r>
              <a:rPr lang="en-US" sz="1400" b="0" kern="0" dirty="0" err="1">
                <a:solidFill>
                  <a:schemeClr val="bg1"/>
                </a:solidFill>
                <a:latin typeface="Andale Mono"/>
                <a:cs typeface="Andale Mono"/>
              </a:rPr>
              <a:t>gVisits</a:t>
            </a:r>
            <a:r>
              <a:rPr lang="en-US" sz="1400" b="0" kern="0" dirty="0">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count(visits);</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urlInfo</a:t>
            </a:r>
            <a:r>
              <a:rPr lang="en-US" sz="1400" b="0" kern="0" dirty="0" smtClean="0">
                <a:solidFill>
                  <a:schemeClr val="bg1"/>
                </a:solidFill>
                <a:latin typeface="Andale Mono"/>
                <a:cs typeface="Andale Mono"/>
              </a:rPr>
              <a:t> = </a:t>
            </a:r>
            <a:r>
              <a:rPr lang="en-US" sz="1400" b="0" kern="0" dirty="0">
                <a:solidFill>
                  <a:srgbClr val="F79646"/>
                </a:solidFill>
                <a:latin typeface="Andale Mono"/>
                <a:cs typeface="Andale Mono"/>
              </a:rPr>
              <a:t>load</a:t>
            </a:r>
            <a:r>
              <a:rPr lang="en-US" sz="1400" b="0" kern="0" dirty="0">
                <a:latin typeface="Andale Mono"/>
                <a:cs typeface="Andale Mono"/>
              </a:rPr>
              <a:t> </a:t>
            </a:r>
            <a:r>
              <a:rPr lang="en-US" sz="1400" b="0" kern="0" dirty="0">
                <a:solidFill>
                  <a:srgbClr val="C0504D"/>
                </a:solidFill>
                <a:latin typeface="Andale Mono"/>
                <a:cs typeface="Andale Mono"/>
              </a:rPr>
              <a:t>‘/data/</a:t>
            </a:r>
            <a:r>
              <a:rPr lang="en-US" sz="1400" b="0" kern="0" dirty="0" err="1">
                <a:solidFill>
                  <a:srgbClr val="C0504D"/>
                </a:solidFill>
                <a:latin typeface="Andale Mono"/>
                <a:cs typeface="Andale Mono"/>
              </a:rPr>
              <a:t>urlInfo</a:t>
            </a:r>
            <a:r>
              <a:rPr lang="en-US" sz="1400" b="0" kern="0" dirty="0">
                <a:solidFill>
                  <a:srgbClr val="C0504D"/>
                </a:solidFill>
                <a:latin typeface="Andale Mono"/>
                <a:cs typeface="Andale Mono"/>
              </a:rPr>
              <a:t>’ </a:t>
            </a:r>
            <a:r>
              <a:rPr lang="en-US" sz="1400" b="0" kern="0" dirty="0">
                <a:solidFill>
                  <a:srgbClr val="F79646"/>
                </a:solidFill>
                <a:latin typeface="Andale Mono"/>
                <a:cs typeface="Andale Mono"/>
              </a:rPr>
              <a:t>as</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category, </a:t>
            </a:r>
            <a:r>
              <a:rPr lang="en-US" sz="1400" b="0" kern="0" dirty="0" err="1">
                <a:solidFill>
                  <a:schemeClr val="bg1"/>
                </a:solidFill>
                <a:latin typeface="Andale Mono"/>
                <a:cs typeface="Andale Mono"/>
              </a:rPr>
              <a:t>pRank</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smtClean="0">
                <a:solidFill>
                  <a:schemeClr val="bg1"/>
                </a:solidFill>
                <a:latin typeface="Andale Mono"/>
                <a:cs typeface="Andale Mono"/>
              </a:rPr>
              <a:t>= </a:t>
            </a:r>
            <a:r>
              <a:rPr lang="en-US" sz="1400" b="0" kern="0" dirty="0">
                <a:solidFill>
                  <a:srgbClr val="F79646"/>
                </a:solidFill>
                <a:latin typeface="Andale Mono"/>
                <a:cs typeface="Andale Mono"/>
              </a:rPr>
              <a:t>join</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urlInfo</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url</a:t>
            </a:r>
            <a:r>
              <a:rPr lang="en-US" sz="1400" b="0" kern="0" dirty="0">
                <a:solidFill>
                  <a:schemeClr val="bg1"/>
                </a:solidFill>
                <a:latin typeface="Andale Mono"/>
                <a:cs typeface="Andale Mono"/>
              </a:rPr>
              <a:t>;</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smtClean="0">
                <a:solidFill>
                  <a:schemeClr val="bg1"/>
                </a:solidFill>
                <a:latin typeface="Andale Mono"/>
                <a:cs typeface="Andale Mono"/>
              </a:rPr>
              <a:t>gCategories</a:t>
            </a:r>
            <a:r>
              <a:rPr lang="en-US" sz="1400" b="0" kern="0" dirty="0" smtClean="0">
                <a:solidFill>
                  <a:schemeClr val="bg1"/>
                </a:solidFill>
                <a:latin typeface="Andale Mono"/>
                <a:cs typeface="Andale Mono"/>
              </a:rPr>
              <a:t> </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group</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visitCounts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by</a:t>
            </a:r>
            <a:r>
              <a:rPr lang="en-US" sz="1400" b="0" kern="0" dirty="0">
                <a:solidFill>
                  <a:schemeClr val="bg1"/>
                </a:solidFill>
                <a:latin typeface="Andale Mono"/>
                <a:cs typeface="Andale Mono"/>
              </a:rPr>
              <a:t> category;</a:t>
            </a:r>
          </a:p>
          <a:p>
            <a:pPr marL="342900" indent="-342900">
              <a:lnSpc>
                <a:spcPct val="70000"/>
              </a:lnSpc>
              <a:spcBef>
                <a:spcPct val="25000"/>
              </a:spcBef>
              <a:spcAft>
                <a:spcPct val="25000"/>
              </a:spcAft>
              <a:buClr>
                <a:srgbClr val="5675A9"/>
              </a:buClr>
              <a:buSzPct val="75000"/>
              <a:buFont typeface="Arial" charset="0"/>
              <a:buNone/>
              <a:defRPr/>
            </a:pP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 </a:t>
            </a:r>
            <a:r>
              <a:rPr lang="en-US" sz="1400" b="0" kern="0" dirty="0" err="1">
                <a:solidFill>
                  <a:srgbClr val="F79646"/>
                </a:solidFill>
                <a:latin typeface="Andale Mono"/>
                <a:cs typeface="Andale Mono"/>
              </a:rPr>
              <a:t>foreach</a:t>
            </a:r>
            <a:r>
              <a:rPr lang="en-US" sz="1400" b="0" kern="0" dirty="0">
                <a:solidFill>
                  <a:schemeClr val="bg1"/>
                </a:solidFill>
                <a:latin typeface="Andale Mono"/>
                <a:cs typeface="Andale Mono"/>
              </a:rPr>
              <a:t> </a:t>
            </a:r>
            <a:r>
              <a:rPr lang="en-US" sz="1400" b="0" kern="0" dirty="0" err="1">
                <a:solidFill>
                  <a:schemeClr val="bg1"/>
                </a:solidFill>
                <a:latin typeface="Andale Mono"/>
                <a:cs typeface="Andale Mono"/>
              </a:rPr>
              <a:t>gCategories</a:t>
            </a:r>
            <a:r>
              <a:rPr lang="en-US" sz="1400" b="0" kern="0" dirty="0">
                <a:solidFill>
                  <a:schemeClr val="bg1"/>
                </a:solidFill>
                <a:latin typeface="Andale Mono"/>
                <a:cs typeface="Andale Mono"/>
              </a:rPr>
              <a:t> </a:t>
            </a:r>
            <a:r>
              <a:rPr lang="en-US" sz="1400" b="0" kern="0" dirty="0">
                <a:solidFill>
                  <a:srgbClr val="F79646"/>
                </a:solidFill>
                <a:latin typeface="Andale Mono"/>
                <a:cs typeface="Andale Mono"/>
              </a:rPr>
              <a:t>generate</a:t>
            </a:r>
            <a:r>
              <a:rPr lang="en-US" sz="1400" b="0" kern="0" dirty="0">
                <a:solidFill>
                  <a:schemeClr val="bg1"/>
                </a:solidFill>
                <a:latin typeface="Andale Mono"/>
                <a:cs typeface="Andale Mono"/>
              </a:rPr>
              <a:t> top(visitCounts,10);</a:t>
            </a:r>
          </a:p>
          <a:p>
            <a:pPr marL="342900" indent="-342900">
              <a:lnSpc>
                <a:spcPct val="70000"/>
              </a:lnSpc>
              <a:spcBef>
                <a:spcPct val="25000"/>
              </a:spcBef>
              <a:spcAft>
                <a:spcPct val="25000"/>
              </a:spcAft>
              <a:buClr>
                <a:srgbClr val="5675A9"/>
              </a:buClr>
              <a:buSzPct val="75000"/>
              <a:buFont typeface="Arial" charset="0"/>
              <a:buNone/>
              <a:defRPr/>
            </a:pPr>
            <a:endParaRPr lang="en-US" sz="1400" b="0" kern="0" dirty="0">
              <a:latin typeface="Andale Mono"/>
              <a:cs typeface="Andale Mono"/>
            </a:endParaRPr>
          </a:p>
          <a:p>
            <a:pPr marL="342900" indent="-342900">
              <a:lnSpc>
                <a:spcPct val="70000"/>
              </a:lnSpc>
              <a:spcBef>
                <a:spcPct val="25000"/>
              </a:spcBef>
              <a:spcAft>
                <a:spcPct val="25000"/>
              </a:spcAft>
              <a:buClr>
                <a:srgbClr val="5675A9"/>
              </a:buClr>
              <a:buSzPct val="75000"/>
              <a:buFont typeface="Arial" charset="0"/>
              <a:buNone/>
              <a:defRPr/>
            </a:pPr>
            <a:r>
              <a:rPr lang="en-US" sz="1400" b="0" kern="0" dirty="0">
                <a:solidFill>
                  <a:schemeClr val="bg1"/>
                </a:solidFill>
                <a:latin typeface="Andale Mono"/>
                <a:cs typeface="Andale Mono"/>
              </a:rPr>
              <a:t>store </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 into ‘/data/</a:t>
            </a:r>
            <a:r>
              <a:rPr lang="en-US" sz="1400" b="0" kern="0" dirty="0" err="1">
                <a:solidFill>
                  <a:schemeClr val="bg1"/>
                </a:solidFill>
                <a:latin typeface="Andale Mono"/>
                <a:cs typeface="Andale Mono"/>
              </a:rPr>
              <a:t>topUrls</a:t>
            </a:r>
            <a:r>
              <a:rPr lang="en-US" sz="1400" b="0" kern="0" dirty="0">
                <a:solidFill>
                  <a:schemeClr val="bg1"/>
                </a:solidFill>
                <a:latin typeface="Andale Mono"/>
                <a:cs typeface="Andale Mono"/>
              </a:rPr>
              <a:t>’;</a:t>
            </a:r>
          </a:p>
        </p:txBody>
      </p:sp>
      <p:sp>
        <p:nvSpPr>
          <p:cNvPr id="6" name="TextBox 5"/>
          <p:cNvSpPr txBox="1"/>
          <p:nvPr/>
        </p:nvSpPr>
        <p:spPr>
          <a:xfrm rot="21205006">
            <a:off x="6428590" y="631116"/>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This?</a:t>
            </a:r>
          </a:p>
        </p:txBody>
      </p:sp>
      <p:sp>
        <p:nvSpPr>
          <p:cNvPr id="7" name="TextBox 6"/>
          <p:cNvSpPr txBox="1"/>
          <p:nvPr/>
        </p:nvSpPr>
        <p:spPr>
          <a:xfrm rot="21205006">
            <a:off x="1627991" y="2688517"/>
            <a:ext cx="1738284" cy="584776"/>
          </a:xfrm>
          <a:prstGeom prst="rect">
            <a:avLst/>
          </a:prstGeom>
          <a:noFill/>
        </p:spPr>
        <p:txBody>
          <a:bodyPr wrap="square" rtlCol="0">
            <a:spAutoFit/>
          </a:bodyPr>
          <a:lstStyle/>
          <a:p>
            <a:pPr algn="ctr"/>
            <a:r>
              <a:rPr lang="en-US" sz="3200" b="0" dirty="0" smtClean="0">
                <a:solidFill>
                  <a:srgbClr val="FF0000"/>
                </a:solidFill>
                <a:latin typeface="Gill Sans"/>
                <a:cs typeface="Gill Sans"/>
              </a:rPr>
              <a:t>Or this?</a:t>
            </a:r>
          </a:p>
        </p:txBody>
      </p:sp>
    </p:spTree>
    <p:extLst>
      <p:ext uri="{BB962C8B-B14F-4D97-AF65-F5344CB8AC3E}">
        <p14:creationId xmlns:p14="http://schemas.microsoft.com/office/powerpoint/2010/main" val="172480317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6" grpId="0"/>
      <p:bldP spid="7"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600" b="0" i="0" u="none" strike="noStrike" kern="0" cap="none" spc="0" normalizeH="0" baseline="0" noProof="0" dirty="0" smtClean="0">
                <a:ln>
                  <a:noFill/>
                </a:ln>
                <a:solidFill>
                  <a:srgbClr val="000000"/>
                </a:solidFill>
                <a:effectLst/>
                <a:uLnTx/>
                <a:uFillTx/>
                <a:latin typeface="Gill Sans"/>
                <a:ea typeface="+mj-ea"/>
                <a:cs typeface="Gill Sans"/>
              </a:rPr>
              <a:t>But isn’t</a:t>
            </a:r>
            <a:r>
              <a:rPr lang="en-US" sz="3600" b="0" kern="0" dirty="0">
                <a:solidFill>
                  <a:srgbClr val="000000"/>
                </a:solidFill>
                <a:latin typeface="Gill Sans"/>
                <a:ea typeface="+mj-ea"/>
                <a:cs typeface="Gill Sans"/>
              </a:rPr>
              <a:t> </a:t>
            </a:r>
            <a:r>
              <a:rPr lang="en-US" sz="3600" b="0" kern="0" dirty="0" smtClean="0">
                <a:solidFill>
                  <a:srgbClr val="000000"/>
                </a:solidFill>
                <a:latin typeface="Gill Sans"/>
                <a:ea typeface="+mj-ea"/>
                <a:cs typeface="Gill Sans"/>
              </a:rPr>
              <a:t>Pig slower?</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5" name="TextBox 4"/>
          <p:cNvSpPr txBox="1"/>
          <p:nvPr/>
        </p:nvSpPr>
        <p:spPr>
          <a:xfrm>
            <a:off x="0" y="3181290"/>
            <a:ext cx="9144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Sure, but c can be slower than assembly too…</a:t>
            </a:r>
          </a:p>
        </p:txBody>
      </p:sp>
      <p:pic>
        <p:nvPicPr>
          <p:cNvPr id="7" name="Picture 6" descr="pig-in-overalls-big.gif"/>
          <p:cNvPicPr>
            <a:picLocks noChangeAspect="1"/>
          </p:cNvPicPr>
          <p:nvPr/>
        </p:nvPicPr>
        <p:blipFill>
          <a:blip r:embed="rId2" cstate="print"/>
          <a:stretch>
            <a:fillRect/>
          </a:stretch>
        </p:blipFill>
        <p:spPr>
          <a:xfrm>
            <a:off x="7505594" y="4800600"/>
            <a:ext cx="1181206" cy="1752600"/>
          </a:xfrm>
          <a:prstGeom prst="rect">
            <a:avLst/>
          </a:prstGeom>
        </p:spPr>
      </p:pic>
    </p:spTree>
    <p:extLst>
      <p:ext uri="{BB962C8B-B14F-4D97-AF65-F5344CB8AC3E}">
        <p14:creationId xmlns:p14="http://schemas.microsoft.com/office/powerpoint/2010/main" val="269740950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Basics</a:t>
            </a:r>
            <a:endParaRPr lang="en-US" dirty="0"/>
          </a:p>
        </p:txBody>
      </p:sp>
      <p:sp>
        <p:nvSpPr>
          <p:cNvPr id="3" name="Content Placeholder 2"/>
          <p:cNvSpPr>
            <a:spLocks noGrp="1"/>
          </p:cNvSpPr>
          <p:nvPr>
            <p:ph idx="1"/>
          </p:nvPr>
        </p:nvSpPr>
        <p:spPr/>
        <p:txBody>
          <a:bodyPr/>
          <a:lstStyle/>
          <a:p>
            <a:r>
              <a:rPr lang="en-US" dirty="0" smtClean="0"/>
              <a:t>Sequence of statements manipulating relations (aliases)</a:t>
            </a:r>
          </a:p>
          <a:p>
            <a:r>
              <a:rPr lang="en-US" dirty="0" smtClean="0"/>
              <a:t>Data model</a:t>
            </a:r>
          </a:p>
          <a:p>
            <a:pPr lvl="1"/>
            <a:r>
              <a:rPr lang="en-US" dirty="0" smtClean="0"/>
              <a:t>atoms</a:t>
            </a:r>
          </a:p>
          <a:p>
            <a:pPr lvl="1"/>
            <a:r>
              <a:rPr lang="en-US" dirty="0" smtClean="0"/>
              <a:t>tuples</a:t>
            </a:r>
          </a:p>
          <a:p>
            <a:pPr lvl="1"/>
            <a:r>
              <a:rPr lang="en-US" dirty="0" smtClean="0"/>
              <a:t>bags</a:t>
            </a:r>
          </a:p>
          <a:p>
            <a:pPr lvl="1"/>
            <a:r>
              <a:rPr lang="en-US" dirty="0" smtClean="0"/>
              <a:t>maps</a:t>
            </a:r>
          </a:p>
          <a:p>
            <a:pPr lvl="1"/>
            <a:r>
              <a:rPr lang="en-US" dirty="0" err="1" smtClean="0"/>
              <a:t>json</a:t>
            </a:r>
            <a:endParaRPr lang="en-US" dirty="0" smtClean="0"/>
          </a:p>
        </p:txBody>
      </p:sp>
    </p:spTree>
    <p:extLst>
      <p:ext uri="{BB962C8B-B14F-4D97-AF65-F5344CB8AC3E}">
        <p14:creationId xmlns:p14="http://schemas.microsoft.com/office/powerpoint/2010/main" val="160600439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Common Operations</a:t>
            </a:r>
            <a:endParaRPr lang="en-US" dirty="0"/>
          </a:p>
        </p:txBody>
      </p:sp>
      <p:sp>
        <p:nvSpPr>
          <p:cNvPr id="3" name="Content Placeholder 2"/>
          <p:cNvSpPr>
            <a:spLocks noGrp="1"/>
          </p:cNvSpPr>
          <p:nvPr>
            <p:ph idx="1"/>
          </p:nvPr>
        </p:nvSpPr>
        <p:spPr/>
        <p:txBody>
          <a:bodyPr/>
          <a:lstStyle/>
          <a:p>
            <a:r>
              <a:rPr lang="en-US" dirty="0" smtClean="0"/>
              <a:t>LOAD: load data (from HDFS)</a:t>
            </a:r>
          </a:p>
          <a:p>
            <a:r>
              <a:rPr lang="en-US" dirty="0" smtClean="0"/>
              <a:t>FOREACH … GENERATE: per tuple processing</a:t>
            </a:r>
          </a:p>
          <a:p>
            <a:r>
              <a:rPr lang="en-US" dirty="0" smtClean="0"/>
              <a:t>FILTER: discard unwanted tuples</a:t>
            </a:r>
          </a:p>
          <a:p>
            <a:r>
              <a:rPr lang="en-US" dirty="0" smtClean="0"/>
              <a:t>GROUP/COGROUP: group tuples</a:t>
            </a:r>
          </a:p>
          <a:p>
            <a:r>
              <a:rPr lang="en-US" dirty="0" smtClean="0"/>
              <a:t>JOIN: relational join</a:t>
            </a:r>
          </a:p>
          <a:p>
            <a:r>
              <a:rPr lang="en-US" dirty="0" smtClean="0"/>
              <a:t>STORE: store data (to HDFS)</a:t>
            </a:r>
          </a:p>
        </p:txBody>
      </p:sp>
      <p:sp>
        <p:nvSpPr>
          <p:cNvPr id="4" name="Title 1"/>
          <p:cNvSpPr txBox="1">
            <a:spLocks/>
          </p:cNvSpPr>
          <p:nvPr/>
        </p:nvSpPr>
        <p:spPr>
          <a:xfrm rot="21298744">
            <a:off x="6199287" y="1894175"/>
            <a:ext cx="152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“map”</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
        <p:nvSpPr>
          <p:cNvPr id="5" name="Title 1"/>
          <p:cNvSpPr txBox="1">
            <a:spLocks/>
          </p:cNvSpPr>
          <p:nvPr/>
        </p:nvSpPr>
        <p:spPr>
          <a:xfrm rot="21298744">
            <a:off x="4522345" y="2897149"/>
            <a:ext cx="1806779"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200" b="0" i="0" u="none" strike="noStrike" kern="0" cap="none" spc="0" normalizeH="0" baseline="0" noProof="0" dirty="0" smtClean="0">
                <a:ln>
                  <a:noFill/>
                </a:ln>
                <a:solidFill>
                  <a:srgbClr val="FF0000"/>
                </a:solidFill>
                <a:effectLst/>
                <a:uLnTx/>
                <a:uFillTx/>
                <a:latin typeface="Gill Sans"/>
                <a:ea typeface="+mj-ea"/>
                <a:cs typeface="Gill Sans"/>
              </a:rPr>
              <a:t>“reduce”</a:t>
            </a:r>
            <a:endParaRPr kumimoji="0" lang="en-US" sz="3200" b="0" i="0" u="none" strike="noStrike" kern="0" cap="none" spc="0" normalizeH="0" baseline="0" noProof="0" dirty="0">
              <a:ln>
                <a:noFill/>
              </a:ln>
              <a:solidFill>
                <a:srgbClr val="FF0000"/>
              </a:solidFill>
              <a:effectLst/>
              <a:uLnTx/>
              <a:uFillTx/>
              <a:latin typeface="Gill Sans"/>
              <a:ea typeface="+mj-ea"/>
              <a:cs typeface="Gill Sans"/>
            </a:endParaRPr>
          </a:p>
        </p:txBody>
      </p:sp>
    </p:spTree>
    <p:extLst>
      <p:ext uri="{BB962C8B-B14F-4D97-AF65-F5344CB8AC3E}">
        <p14:creationId xmlns:p14="http://schemas.microsoft.com/office/powerpoint/2010/main" val="152868027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The_Scream.jp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3810000"/>
            <a:ext cx="9144000" cy="11531599"/>
          </a:xfrm>
          <a:prstGeom prst="rect">
            <a:avLst/>
          </a:prstGeom>
        </p:spPr>
      </p:pic>
      <p:sp>
        <p:nvSpPr>
          <p:cNvPr id="6"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(The Scream)</a:t>
            </a:r>
            <a:endParaRPr lang="en-US" sz="1000" b="0" dirty="0">
              <a:solidFill>
                <a:srgbClr val="FFFFFF"/>
              </a:solidFill>
            </a:endParaRPr>
          </a:p>
        </p:txBody>
      </p:sp>
    </p:spTree>
    <p:extLst>
      <p:ext uri="{BB962C8B-B14F-4D97-AF65-F5344CB8AC3E}">
        <p14:creationId xmlns:p14="http://schemas.microsoft.com/office/powerpoint/2010/main" val="3013062774"/>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a:t>
            </a:r>
            <a:r>
              <a:rPr lang="en-US" dirty="0" err="1" smtClean="0"/>
              <a:t>GROUPing</a:t>
            </a:r>
            <a:endParaRPr lang="en-US" dirty="0"/>
          </a:p>
        </p:txBody>
      </p:sp>
      <p:sp>
        <p:nvSpPr>
          <p:cNvPr id="4" name="TextBox 3"/>
          <p:cNvSpPr txBox="1"/>
          <p:nvPr/>
        </p:nvSpPr>
        <p:spPr>
          <a:xfrm>
            <a:off x="1219200" y="1752600"/>
            <a:ext cx="1676400" cy="1569660"/>
          </a:xfrm>
          <a:prstGeom prst="rect">
            <a:avLst/>
          </a:prstGeom>
          <a:noFill/>
          <a:ln>
            <a:noFill/>
          </a:ln>
        </p:spPr>
        <p:txBody>
          <a:bodyPr wrap="square" rtlCol="0">
            <a:spAutoFit/>
          </a:bodyPr>
          <a:lstStyle/>
          <a:p>
            <a:r>
              <a:rPr lang="en-US" b="0" dirty="0">
                <a:solidFill>
                  <a:schemeClr val="bg1"/>
                </a:solidFill>
                <a:latin typeface="Andale Mono"/>
                <a:cs typeface="Andale Mono"/>
              </a:rPr>
              <a:t>(1, 2, 3)</a:t>
            </a:r>
          </a:p>
          <a:p>
            <a:r>
              <a:rPr lang="en-US" b="0" dirty="0">
                <a:solidFill>
                  <a:schemeClr val="bg1"/>
                </a:solidFill>
                <a:latin typeface="Andale Mono"/>
                <a:cs typeface="Andale Mono"/>
              </a:rPr>
              <a:t>(4, 2, 1)</a:t>
            </a:r>
          </a:p>
          <a:p>
            <a:r>
              <a:rPr lang="en-US" b="0" dirty="0">
                <a:solidFill>
                  <a:schemeClr val="bg1"/>
                </a:solidFill>
                <a:latin typeface="Andale Mono"/>
                <a:cs typeface="Andale Mono"/>
              </a:rPr>
              <a:t>(8, 3, 4)</a:t>
            </a:r>
          </a:p>
          <a:p>
            <a:r>
              <a:rPr lang="en-US" b="0" dirty="0">
                <a:solidFill>
                  <a:schemeClr val="bg1"/>
                </a:solidFill>
                <a:latin typeface="Andale Mono"/>
                <a:cs typeface="Andale Mono"/>
              </a:rPr>
              <a:t>(4, 3, 3)</a:t>
            </a:r>
          </a:p>
          <a:p>
            <a:r>
              <a:rPr lang="en-US" b="0" dirty="0">
                <a:solidFill>
                  <a:schemeClr val="bg1"/>
                </a:solidFill>
                <a:latin typeface="Andale Mono"/>
                <a:cs typeface="Andale Mono"/>
              </a:rPr>
              <a:t>(7, 2, 5)</a:t>
            </a:r>
          </a:p>
          <a:p>
            <a:r>
              <a:rPr lang="en-US" b="0" dirty="0">
                <a:solidFill>
                  <a:schemeClr val="bg1"/>
                </a:solidFill>
                <a:latin typeface="Andale Mono"/>
                <a:cs typeface="Andale Mono"/>
              </a:rPr>
              <a:t>(8, 4, 3)</a:t>
            </a:r>
          </a:p>
        </p:txBody>
      </p:sp>
      <p:sp>
        <p:nvSpPr>
          <p:cNvPr id="5" name="TextBox 4"/>
          <p:cNvSpPr txBox="1"/>
          <p:nvPr/>
        </p:nvSpPr>
        <p:spPr>
          <a:xfrm>
            <a:off x="838200" y="1295400"/>
            <a:ext cx="7391400" cy="338554"/>
          </a:xfrm>
          <a:prstGeom prst="rect">
            <a:avLst/>
          </a:prstGeom>
          <a:noFill/>
          <a:ln>
            <a:noFill/>
          </a:ln>
        </p:spPr>
        <p:txBody>
          <a:bodyPr wrap="square" rtlCol="0">
            <a:spAutoFit/>
          </a:bodyPr>
          <a:lstStyle/>
          <a:p>
            <a:r>
              <a:rPr lang="en-US" b="0" dirty="0">
                <a:solidFill>
                  <a:schemeClr val="bg1"/>
                </a:solidFill>
                <a:latin typeface="Andale Mono"/>
                <a:cs typeface="Andale Mono"/>
              </a:rPr>
              <a:t>A = LOAD '</a:t>
            </a:r>
            <a:r>
              <a:rPr lang="en-US" b="0" dirty="0" err="1" smtClean="0">
                <a:solidFill>
                  <a:schemeClr val="bg1"/>
                </a:solidFill>
                <a:latin typeface="Andale Mono"/>
                <a:cs typeface="Andale Mono"/>
              </a:rPr>
              <a:t>myfile.txt</a:t>
            </a:r>
            <a:r>
              <a:rPr lang="en-US" b="0" dirty="0" smtClean="0">
                <a:solidFill>
                  <a:schemeClr val="bg1"/>
                </a:solidFill>
                <a:latin typeface="Andale Mono"/>
                <a:cs typeface="Andale Mono"/>
              </a:rPr>
              <a:t>’ AS </a:t>
            </a:r>
            <a:r>
              <a:rPr lang="en-US" b="0" dirty="0">
                <a:solidFill>
                  <a:schemeClr val="bg1"/>
                </a:solidFill>
                <a:latin typeface="Andale Mono"/>
                <a:cs typeface="Andale Mono"/>
              </a:rPr>
              <a:t>(</a:t>
            </a:r>
            <a:r>
              <a:rPr lang="en-US" b="0" dirty="0" smtClean="0">
                <a:solidFill>
                  <a:schemeClr val="bg1"/>
                </a:solidFill>
                <a:latin typeface="Andale Mono"/>
                <a:cs typeface="Andale Mono"/>
              </a:rPr>
              <a:t>f1: </a:t>
            </a:r>
            <a:r>
              <a:rPr lang="en-US" b="0" dirty="0" err="1" smtClean="0">
                <a:solidFill>
                  <a:schemeClr val="bg1"/>
                </a:solidFill>
                <a:latin typeface="Andale Mono"/>
                <a:cs typeface="Andale Mono"/>
              </a:rPr>
              <a:t>int</a:t>
            </a:r>
            <a:r>
              <a:rPr lang="en-US" b="0" dirty="0" smtClean="0">
                <a:solidFill>
                  <a:schemeClr val="bg1"/>
                </a:solidFill>
                <a:latin typeface="Andale Mono"/>
                <a:cs typeface="Andale Mono"/>
              </a:rPr>
              <a:t>, f2: </a:t>
            </a:r>
            <a:r>
              <a:rPr lang="en-US" b="0" dirty="0" err="1" smtClean="0">
                <a:solidFill>
                  <a:schemeClr val="bg1"/>
                </a:solidFill>
                <a:latin typeface="Andale Mono"/>
                <a:cs typeface="Andale Mono"/>
              </a:rPr>
              <a:t>int</a:t>
            </a:r>
            <a:r>
              <a:rPr lang="en-US" b="0" dirty="0" smtClean="0">
                <a:solidFill>
                  <a:schemeClr val="bg1"/>
                </a:solidFill>
                <a:latin typeface="Andale Mono"/>
                <a:cs typeface="Andale Mono"/>
              </a:rPr>
              <a:t>, f3: </a:t>
            </a:r>
            <a:r>
              <a:rPr lang="en-US" b="0" dirty="0" err="1" smtClean="0">
                <a:solidFill>
                  <a:schemeClr val="bg1"/>
                </a:solidFill>
                <a:latin typeface="Andale Mono"/>
                <a:cs typeface="Andale Mono"/>
              </a:rPr>
              <a:t>int</a:t>
            </a:r>
            <a:r>
              <a:rPr lang="en-US" b="0" dirty="0" smtClean="0">
                <a:solidFill>
                  <a:schemeClr val="bg1"/>
                </a:solidFill>
                <a:latin typeface="Andale Mono"/>
                <a:cs typeface="Andale Mono"/>
              </a:rPr>
              <a:t>)</a:t>
            </a:r>
            <a:r>
              <a:rPr lang="en-US" b="0" dirty="0">
                <a:solidFill>
                  <a:schemeClr val="bg1"/>
                </a:solidFill>
                <a:latin typeface="Andale Mono"/>
                <a:cs typeface="Andale Mono"/>
              </a:rPr>
              <a:t>;</a:t>
            </a:r>
          </a:p>
        </p:txBody>
      </p:sp>
      <p:sp>
        <p:nvSpPr>
          <p:cNvPr id="6" name="TextBox 5"/>
          <p:cNvSpPr txBox="1"/>
          <p:nvPr/>
        </p:nvSpPr>
        <p:spPr>
          <a:xfrm>
            <a:off x="838200" y="4038600"/>
            <a:ext cx="7391400" cy="338554"/>
          </a:xfrm>
          <a:prstGeom prst="rect">
            <a:avLst/>
          </a:prstGeom>
          <a:noFill/>
          <a:ln>
            <a:noFill/>
          </a:ln>
        </p:spPr>
        <p:txBody>
          <a:bodyPr wrap="square" rtlCol="0">
            <a:spAutoFit/>
          </a:bodyPr>
          <a:lstStyle/>
          <a:p>
            <a:r>
              <a:rPr lang="en-US" b="0" dirty="0">
                <a:solidFill>
                  <a:schemeClr val="bg1"/>
                </a:solidFill>
                <a:latin typeface="Andale Mono"/>
                <a:cs typeface="Andale Mono"/>
              </a:rPr>
              <a:t>X = GROUP A BY f1;</a:t>
            </a:r>
          </a:p>
        </p:txBody>
      </p:sp>
      <p:sp>
        <p:nvSpPr>
          <p:cNvPr id="7" name="TextBox 6"/>
          <p:cNvSpPr txBox="1"/>
          <p:nvPr/>
        </p:nvSpPr>
        <p:spPr>
          <a:xfrm>
            <a:off x="1219200" y="4572000"/>
            <a:ext cx="6248400" cy="1077218"/>
          </a:xfrm>
          <a:prstGeom prst="rect">
            <a:avLst/>
          </a:prstGeom>
          <a:noFill/>
          <a:ln>
            <a:noFill/>
          </a:ln>
        </p:spPr>
        <p:txBody>
          <a:bodyPr wrap="square" rtlCol="0">
            <a:spAutoFit/>
          </a:bodyPr>
          <a:lstStyle/>
          <a:p>
            <a:r>
              <a:rPr lang="en-US" b="0" dirty="0">
                <a:solidFill>
                  <a:schemeClr val="bg1"/>
                </a:solidFill>
                <a:latin typeface="Andale Mono"/>
                <a:cs typeface="Andale Mono"/>
              </a:rPr>
              <a:t>(1, {(1, 2, 3)})</a:t>
            </a:r>
          </a:p>
          <a:p>
            <a:r>
              <a:rPr lang="en-US" b="0" dirty="0">
                <a:solidFill>
                  <a:schemeClr val="bg1"/>
                </a:solidFill>
                <a:latin typeface="Andale Mono"/>
                <a:cs typeface="Andale Mono"/>
              </a:rPr>
              <a:t>(4, {(4, 2, 1), (4, 3, 3)})</a:t>
            </a:r>
          </a:p>
          <a:p>
            <a:r>
              <a:rPr lang="en-US" b="0" dirty="0">
                <a:solidFill>
                  <a:schemeClr val="bg1"/>
                </a:solidFill>
                <a:latin typeface="Andale Mono"/>
                <a:cs typeface="Andale Mono"/>
              </a:rPr>
              <a:t>(7, {(7, 2, 5)})</a:t>
            </a:r>
          </a:p>
          <a:p>
            <a:r>
              <a:rPr lang="en-US" b="0" dirty="0">
                <a:solidFill>
                  <a:schemeClr val="bg1"/>
                </a:solidFill>
                <a:latin typeface="Andale Mono"/>
                <a:cs typeface="Andale Mono"/>
              </a:rPr>
              <a:t>(8, {(8, 3, 4), </a:t>
            </a:r>
            <a:r>
              <a:rPr lang="en-US" b="0" dirty="0" smtClean="0">
                <a:solidFill>
                  <a:schemeClr val="bg1"/>
                </a:solidFill>
                <a:latin typeface="Andale Mono"/>
                <a:cs typeface="Andale Mono"/>
              </a:rPr>
              <a:t>(8</a:t>
            </a:r>
            <a:r>
              <a:rPr lang="en-US" b="0" dirty="0">
                <a:solidFill>
                  <a:schemeClr val="bg1"/>
                </a:solidFill>
                <a:latin typeface="Andale Mono"/>
                <a:cs typeface="Andale Mono"/>
              </a:rPr>
              <a:t>, 4, 3)})</a:t>
            </a:r>
          </a:p>
        </p:txBody>
      </p:sp>
    </p:spTree>
    <p:extLst>
      <p:ext uri="{BB962C8B-B14F-4D97-AF65-F5344CB8AC3E}">
        <p14:creationId xmlns:p14="http://schemas.microsoft.com/office/powerpoint/2010/main" val="283467117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a:t>
            </a:r>
            <a:r>
              <a:rPr lang="en-US" dirty="0" err="1" smtClean="0"/>
              <a:t>COGROUPing</a:t>
            </a:r>
            <a:endParaRPr lang="en-US" dirty="0"/>
          </a:p>
        </p:txBody>
      </p:sp>
      <p:sp>
        <p:nvSpPr>
          <p:cNvPr id="4" name="TextBox 3"/>
          <p:cNvSpPr txBox="1"/>
          <p:nvPr/>
        </p:nvSpPr>
        <p:spPr>
          <a:xfrm>
            <a:off x="1219200" y="1295400"/>
            <a:ext cx="1676400" cy="1815882"/>
          </a:xfrm>
          <a:prstGeom prst="rect">
            <a:avLst/>
          </a:prstGeom>
          <a:noFill/>
          <a:ln>
            <a:noFill/>
          </a:ln>
        </p:spPr>
        <p:txBody>
          <a:bodyPr wrap="square" rtlCol="0">
            <a:spAutoFit/>
          </a:bodyPr>
          <a:lstStyle/>
          <a:p>
            <a:r>
              <a:rPr lang="en-US" b="0" dirty="0" smtClean="0">
                <a:solidFill>
                  <a:schemeClr val="bg1"/>
                </a:solidFill>
                <a:latin typeface="Andale Mono"/>
                <a:cs typeface="Andale Mono"/>
              </a:rPr>
              <a:t>A:</a:t>
            </a:r>
          </a:p>
          <a:p>
            <a:r>
              <a:rPr lang="en-US" b="0" dirty="0" smtClean="0">
                <a:solidFill>
                  <a:schemeClr val="bg1"/>
                </a:solidFill>
                <a:latin typeface="Andale Mono"/>
                <a:cs typeface="Andale Mono"/>
              </a:rPr>
              <a:t>(</a:t>
            </a:r>
            <a:r>
              <a:rPr lang="en-US" b="0" dirty="0">
                <a:solidFill>
                  <a:schemeClr val="bg1"/>
                </a:solidFill>
                <a:latin typeface="Andale Mono"/>
                <a:cs typeface="Andale Mono"/>
              </a:rPr>
              <a:t>1, 2, 3)</a:t>
            </a:r>
          </a:p>
          <a:p>
            <a:r>
              <a:rPr lang="en-US" b="0" dirty="0">
                <a:solidFill>
                  <a:schemeClr val="bg1"/>
                </a:solidFill>
                <a:latin typeface="Andale Mono"/>
                <a:cs typeface="Andale Mono"/>
              </a:rPr>
              <a:t>(4, 2, 1)</a:t>
            </a:r>
          </a:p>
          <a:p>
            <a:r>
              <a:rPr lang="en-US" b="0" dirty="0">
                <a:solidFill>
                  <a:schemeClr val="bg1"/>
                </a:solidFill>
                <a:latin typeface="Andale Mono"/>
                <a:cs typeface="Andale Mono"/>
              </a:rPr>
              <a:t>(8, 3, 4)</a:t>
            </a:r>
          </a:p>
          <a:p>
            <a:r>
              <a:rPr lang="en-US" b="0" dirty="0">
                <a:solidFill>
                  <a:schemeClr val="bg1"/>
                </a:solidFill>
                <a:latin typeface="Andale Mono"/>
                <a:cs typeface="Andale Mono"/>
              </a:rPr>
              <a:t>(4, 3, 3)</a:t>
            </a:r>
          </a:p>
          <a:p>
            <a:r>
              <a:rPr lang="en-US" b="0" dirty="0">
                <a:solidFill>
                  <a:schemeClr val="bg1"/>
                </a:solidFill>
                <a:latin typeface="Andale Mono"/>
                <a:cs typeface="Andale Mono"/>
              </a:rPr>
              <a:t>(7, 2, 5)</a:t>
            </a:r>
          </a:p>
          <a:p>
            <a:r>
              <a:rPr lang="en-US" b="0" dirty="0">
                <a:solidFill>
                  <a:schemeClr val="bg1"/>
                </a:solidFill>
                <a:latin typeface="Andale Mono"/>
                <a:cs typeface="Andale Mono"/>
              </a:rPr>
              <a:t>(8, 4, 3)</a:t>
            </a:r>
          </a:p>
        </p:txBody>
      </p:sp>
      <p:sp>
        <p:nvSpPr>
          <p:cNvPr id="5" name="TextBox 4"/>
          <p:cNvSpPr txBox="1"/>
          <p:nvPr/>
        </p:nvSpPr>
        <p:spPr>
          <a:xfrm>
            <a:off x="5029200" y="1295400"/>
            <a:ext cx="1981200" cy="2062103"/>
          </a:xfrm>
          <a:prstGeom prst="rect">
            <a:avLst/>
          </a:prstGeom>
          <a:noFill/>
          <a:ln>
            <a:noFill/>
          </a:ln>
        </p:spPr>
        <p:txBody>
          <a:bodyPr wrap="square" rtlCol="0">
            <a:spAutoFit/>
          </a:bodyPr>
          <a:lstStyle/>
          <a:p>
            <a:r>
              <a:rPr lang="en-US" b="0" dirty="0" smtClean="0">
                <a:solidFill>
                  <a:schemeClr val="bg1"/>
                </a:solidFill>
                <a:latin typeface="Andale Mono"/>
                <a:cs typeface="Andale Mono"/>
              </a:rPr>
              <a:t>B:</a:t>
            </a:r>
          </a:p>
          <a:p>
            <a:r>
              <a:rPr lang="en-US" b="0" dirty="0" smtClean="0">
                <a:solidFill>
                  <a:schemeClr val="bg1"/>
                </a:solidFill>
                <a:latin typeface="Andale Mono"/>
                <a:cs typeface="Andale Mono"/>
              </a:rPr>
              <a:t>(</a:t>
            </a:r>
            <a:r>
              <a:rPr lang="en-US" b="0" dirty="0">
                <a:solidFill>
                  <a:schemeClr val="bg1"/>
                </a:solidFill>
                <a:latin typeface="Andale Mono"/>
                <a:cs typeface="Andale Mono"/>
              </a:rPr>
              <a:t>2, 4)</a:t>
            </a:r>
          </a:p>
          <a:p>
            <a:r>
              <a:rPr lang="en-US" b="0" dirty="0">
                <a:solidFill>
                  <a:schemeClr val="bg1"/>
                </a:solidFill>
                <a:latin typeface="Andale Mono"/>
                <a:cs typeface="Andale Mono"/>
              </a:rPr>
              <a:t>(8, 9)</a:t>
            </a:r>
          </a:p>
          <a:p>
            <a:r>
              <a:rPr lang="en-US" b="0" dirty="0">
                <a:solidFill>
                  <a:schemeClr val="bg1"/>
                </a:solidFill>
                <a:latin typeface="Andale Mono"/>
                <a:cs typeface="Andale Mono"/>
              </a:rPr>
              <a:t>(1, 3)</a:t>
            </a:r>
          </a:p>
          <a:p>
            <a:r>
              <a:rPr lang="en-US" b="0" dirty="0">
                <a:solidFill>
                  <a:schemeClr val="bg1"/>
                </a:solidFill>
                <a:latin typeface="Andale Mono"/>
                <a:cs typeface="Andale Mono"/>
              </a:rPr>
              <a:t>(2, 7)</a:t>
            </a:r>
          </a:p>
          <a:p>
            <a:r>
              <a:rPr lang="en-US" b="0" dirty="0">
                <a:solidFill>
                  <a:schemeClr val="bg1"/>
                </a:solidFill>
                <a:latin typeface="Andale Mono"/>
                <a:cs typeface="Andale Mono"/>
              </a:rPr>
              <a:t>(2, 9)</a:t>
            </a:r>
          </a:p>
          <a:p>
            <a:r>
              <a:rPr lang="en-US" b="0" dirty="0">
                <a:solidFill>
                  <a:schemeClr val="bg1"/>
                </a:solidFill>
                <a:latin typeface="Andale Mono"/>
                <a:cs typeface="Andale Mono"/>
              </a:rPr>
              <a:t>(4, 6)</a:t>
            </a:r>
          </a:p>
          <a:p>
            <a:r>
              <a:rPr lang="en-US" b="0" dirty="0">
                <a:solidFill>
                  <a:schemeClr val="bg1"/>
                </a:solidFill>
                <a:latin typeface="Andale Mono"/>
                <a:cs typeface="Andale Mono"/>
              </a:rPr>
              <a:t>(4, 9)</a:t>
            </a:r>
          </a:p>
        </p:txBody>
      </p:sp>
      <p:sp>
        <p:nvSpPr>
          <p:cNvPr id="6" name="TextBox 5"/>
          <p:cNvSpPr txBox="1"/>
          <p:nvPr/>
        </p:nvSpPr>
        <p:spPr>
          <a:xfrm>
            <a:off x="838200" y="4038600"/>
            <a:ext cx="7391400" cy="338554"/>
          </a:xfrm>
          <a:prstGeom prst="rect">
            <a:avLst/>
          </a:prstGeom>
          <a:noFill/>
          <a:ln>
            <a:noFill/>
          </a:ln>
        </p:spPr>
        <p:txBody>
          <a:bodyPr wrap="square" rtlCol="0">
            <a:spAutoFit/>
          </a:bodyPr>
          <a:lstStyle/>
          <a:p>
            <a:r>
              <a:rPr lang="en-US" b="0" dirty="0">
                <a:solidFill>
                  <a:schemeClr val="bg1"/>
                </a:solidFill>
                <a:latin typeface="Andale Mono"/>
                <a:cs typeface="Andale Mono"/>
              </a:rPr>
              <a:t>X = COGROUP A BY </a:t>
            </a:r>
            <a:r>
              <a:rPr lang="en-US" b="0" dirty="0" smtClean="0">
                <a:solidFill>
                  <a:schemeClr val="bg1"/>
                </a:solidFill>
                <a:latin typeface="Andale Mono"/>
                <a:cs typeface="Andale Mono"/>
              </a:rPr>
              <a:t>$0, </a:t>
            </a:r>
            <a:r>
              <a:rPr lang="en-US" b="0" dirty="0">
                <a:solidFill>
                  <a:schemeClr val="bg1"/>
                </a:solidFill>
                <a:latin typeface="Andale Mono"/>
                <a:cs typeface="Andale Mono"/>
              </a:rPr>
              <a:t>B BY $0;</a:t>
            </a:r>
          </a:p>
        </p:txBody>
      </p:sp>
      <p:sp>
        <p:nvSpPr>
          <p:cNvPr id="7" name="TextBox 6"/>
          <p:cNvSpPr txBox="1"/>
          <p:nvPr/>
        </p:nvSpPr>
        <p:spPr>
          <a:xfrm>
            <a:off x="1219200" y="4572000"/>
            <a:ext cx="6248400" cy="1323439"/>
          </a:xfrm>
          <a:prstGeom prst="rect">
            <a:avLst/>
          </a:prstGeom>
          <a:noFill/>
          <a:ln>
            <a:noFill/>
          </a:ln>
        </p:spPr>
        <p:txBody>
          <a:bodyPr wrap="square" rtlCol="0">
            <a:spAutoFit/>
          </a:bodyPr>
          <a:lstStyle/>
          <a:p>
            <a:r>
              <a:rPr lang="en-US" b="0" dirty="0">
                <a:solidFill>
                  <a:schemeClr val="bg1"/>
                </a:solidFill>
                <a:latin typeface="Andale Mono"/>
                <a:cs typeface="Andale Mono"/>
              </a:rPr>
              <a:t>(1, {(1, 2, 3)}, {(1, 3)})</a:t>
            </a:r>
          </a:p>
          <a:p>
            <a:r>
              <a:rPr lang="en-US" b="0" dirty="0">
                <a:solidFill>
                  <a:schemeClr val="bg1"/>
                </a:solidFill>
                <a:latin typeface="Andale Mono"/>
                <a:cs typeface="Andale Mono"/>
              </a:rPr>
              <a:t>(2, {}, {(2, 4), (2, 7), (2, 9)})</a:t>
            </a:r>
          </a:p>
          <a:p>
            <a:r>
              <a:rPr lang="en-US" b="0" dirty="0">
                <a:solidFill>
                  <a:schemeClr val="bg1"/>
                </a:solidFill>
                <a:latin typeface="Andale Mono"/>
                <a:cs typeface="Andale Mono"/>
              </a:rPr>
              <a:t>(4, {(4, 2, 1), (4, 3, 3)}, {(4, 6),(4, 9)})</a:t>
            </a:r>
          </a:p>
          <a:p>
            <a:r>
              <a:rPr lang="en-US" b="0" dirty="0">
                <a:solidFill>
                  <a:schemeClr val="bg1"/>
                </a:solidFill>
                <a:latin typeface="Andale Mono"/>
                <a:cs typeface="Andale Mono"/>
              </a:rPr>
              <a:t>(7, {(7, 2, 5)}, {})</a:t>
            </a:r>
          </a:p>
          <a:p>
            <a:r>
              <a:rPr lang="en-US" b="0" dirty="0">
                <a:solidFill>
                  <a:schemeClr val="bg1"/>
                </a:solidFill>
                <a:latin typeface="Andale Mono"/>
                <a:cs typeface="Andale Mono"/>
              </a:rPr>
              <a:t>(8, {(8, 3, 4), (8, 4, 3)}, {(8, 9)})</a:t>
            </a:r>
          </a:p>
        </p:txBody>
      </p:sp>
    </p:spTree>
    <p:extLst>
      <p:ext uri="{BB962C8B-B14F-4D97-AF65-F5344CB8AC3E}">
        <p14:creationId xmlns:p14="http://schemas.microsoft.com/office/powerpoint/2010/main" val="203714360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a:t>
            </a:r>
            <a:r>
              <a:rPr lang="en-US" dirty="0" err="1" smtClean="0"/>
              <a:t>JOINing</a:t>
            </a:r>
            <a:endParaRPr lang="en-US" dirty="0"/>
          </a:p>
        </p:txBody>
      </p:sp>
      <p:sp>
        <p:nvSpPr>
          <p:cNvPr id="4" name="TextBox 3"/>
          <p:cNvSpPr txBox="1"/>
          <p:nvPr/>
        </p:nvSpPr>
        <p:spPr>
          <a:xfrm>
            <a:off x="1219200" y="1295400"/>
            <a:ext cx="1676400" cy="1815882"/>
          </a:xfrm>
          <a:prstGeom prst="rect">
            <a:avLst/>
          </a:prstGeom>
          <a:noFill/>
          <a:ln>
            <a:noFill/>
          </a:ln>
        </p:spPr>
        <p:txBody>
          <a:bodyPr wrap="square" rtlCol="0">
            <a:spAutoFit/>
          </a:bodyPr>
          <a:lstStyle/>
          <a:p>
            <a:r>
              <a:rPr lang="en-US" b="0" dirty="0" smtClean="0">
                <a:solidFill>
                  <a:schemeClr val="bg1"/>
                </a:solidFill>
                <a:latin typeface="Andale Mono"/>
                <a:cs typeface="Andale Mono"/>
              </a:rPr>
              <a:t>A:</a:t>
            </a:r>
          </a:p>
          <a:p>
            <a:r>
              <a:rPr lang="en-US" b="0" dirty="0" smtClean="0">
                <a:solidFill>
                  <a:schemeClr val="bg1"/>
                </a:solidFill>
                <a:latin typeface="Andale Mono"/>
                <a:cs typeface="Andale Mono"/>
              </a:rPr>
              <a:t>(</a:t>
            </a:r>
            <a:r>
              <a:rPr lang="en-US" b="0" dirty="0">
                <a:solidFill>
                  <a:schemeClr val="bg1"/>
                </a:solidFill>
                <a:latin typeface="Andale Mono"/>
                <a:cs typeface="Andale Mono"/>
              </a:rPr>
              <a:t>1, 2, 3)</a:t>
            </a:r>
          </a:p>
          <a:p>
            <a:r>
              <a:rPr lang="en-US" b="0" dirty="0">
                <a:solidFill>
                  <a:schemeClr val="bg1"/>
                </a:solidFill>
                <a:latin typeface="Andale Mono"/>
                <a:cs typeface="Andale Mono"/>
              </a:rPr>
              <a:t>(4, 2, 1)</a:t>
            </a:r>
          </a:p>
          <a:p>
            <a:r>
              <a:rPr lang="en-US" b="0" dirty="0">
                <a:solidFill>
                  <a:schemeClr val="bg1"/>
                </a:solidFill>
                <a:latin typeface="Andale Mono"/>
                <a:cs typeface="Andale Mono"/>
              </a:rPr>
              <a:t>(8, 3, 4)</a:t>
            </a:r>
          </a:p>
          <a:p>
            <a:r>
              <a:rPr lang="en-US" b="0" dirty="0">
                <a:solidFill>
                  <a:schemeClr val="bg1"/>
                </a:solidFill>
                <a:latin typeface="Andale Mono"/>
                <a:cs typeface="Andale Mono"/>
              </a:rPr>
              <a:t>(4, 3, 3)</a:t>
            </a:r>
          </a:p>
          <a:p>
            <a:r>
              <a:rPr lang="en-US" b="0" dirty="0">
                <a:solidFill>
                  <a:schemeClr val="bg1"/>
                </a:solidFill>
                <a:latin typeface="Andale Mono"/>
                <a:cs typeface="Andale Mono"/>
              </a:rPr>
              <a:t>(7, 2, 5)</a:t>
            </a:r>
          </a:p>
          <a:p>
            <a:r>
              <a:rPr lang="en-US" b="0" dirty="0">
                <a:solidFill>
                  <a:schemeClr val="bg1"/>
                </a:solidFill>
                <a:latin typeface="Andale Mono"/>
                <a:cs typeface="Andale Mono"/>
              </a:rPr>
              <a:t>(8, 4, 3)</a:t>
            </a:r>
          </a:p>
        </p:txBody>
      </p:sp>
      <p:sp>
        <p:nvSpPr>
          <p:cNvPr id="5" name="TextBox 4"/>
          <p:cNvSpPr txBox="1"/>
          <p:nvPr/>
        </p:nvSpPr>
        <p:spPr>
          <a:xfrm>
            <a:off x="5029200" y="1295400"/>
            <a:ext cx="1981200" cy="2062103"/>
          </a:xfrm>
          <a:prstGeom prst="rect">
            <a:avLst/>
          </a:prstGeom>
          <a:noFill/>
          <a:ln>
            <a:noFill/>
          </a:ln>
        </p:spPr>
        <p:txBody>
          <a:bodyPr wrap="square" rtlCol="0">
            <a:spAutoFit/>
          </a:bodyPr>
          <a:lstStyle/>
          <a:p>
            <a:r>
              <a:rPr lang="en-US" b="0" dirty="0" smtClean="0">
                <a:solidFill>
                  <a:schemeClr val="bg1"/>
                </a:solidFill>
                <a:latin typeface="Andale Mono"/>
                <a:cs typeface="Andale Mono"/>
              </a:rPr>
              <a:t>B:</a:t>
            </a:r>
          </a:p>
          <a:p>
            <a:r>
              <a:rPr lang="en-US" b="0" dirty="0" smtClean="0">
                <a:solidFill>
                  <a:schemeClr val="bg1"/>
                </a:solidFill>
                <a:latin typeface="Andale Mono"/>
                <a:cs typeface="Andale Mono"/>
              </a:rPr>
              <a:t>(</a:t>
            </a:r>
            <a:r>
              <a:rPr lang="en-US" b="0" dirty="0">
                <a:solidFill>
                  <a:schemeClr val="bg1"/>
                </a:solidFill>
                <a:latin typeface="Andale Mono"/>
                <a:cs typeface="Andale Mono"/>
              </a:rPr>
              <a:t>2, 4)</a:t>
            </a:r>
          </a:p>
          <a:p>
            <a:r>
              <a:rPr lang="en-US" b="0" dirty="0">
                <a:solidFill>
                  <a:schemeClr val="bg1"/>
                </a:solidFill>
                <a:latin typeface="Andale Mono"/>
                <a:cs typeface="Andale Mono"/>
              </a:rPr>
              <a:t>(8, 9)</a:t>
            </a:r>
          </a:p>
          <a:p>
            <a:r>
              <a:rPr lang="en-US" b="0" dirty="0">
                <a:solidFill>
                  <a:schemeClr val="bg1"/>
                </a:solidFill>
                <a:latin typeface="Andale Mono"/>
                <a:cs typeface="Andale Mono"/>
              </a:rPr>
              <a:t>(1, 3)</a:t>
            </a:r>
          </a:p>
          <a:p>
            <a:r>
              <a:rPr lang="en-US" b="0" dirty="0">
                <a:solidFill>
                  <a:schemeClr val="bg1"/>
                </a:solidFill>
                <a:latin typeface="Andale Mono"/>
                <a:cs typeface="Andale Mono"/>
              </a:rPr>
              <a:t>(2, 7)</a:t>
            </a:r>
          </a:p>
          <a:p>
            <a:r>
              <a:rPr lang="en-US" b="0" dirty="0">
                <a:solidFill>
                  <a:schemeClr val="bg1"/>
                </a:solidFill>
                <a:latin typeface="Andale Mono"/>
                <a:cs typeface="Andale Mono"/>
              </a:rPr>
              <a:t>(2, 9)</a:t>
            </a:r>
          </a:p>
          <a:p>
            <a:r>
              <a:rPr lang="en-US" b="0" dirty="0">
                <a:solidFill>
                  <a:schemeClr val="bg1"/>
                </a:solidFill>
                <a:latin typeface="Andale Mono"/>
                <a:cs typeface="Andale Mono"/>
              </a:rPr>
              <a:t>(4, 6)</a:t>
            </a:r>
          </a:p>
          <a:p>
            <a:r>
              <a:rPr lang="en-US" b="0" dirty="0">
                <a:solidFill>
                  <a:schemeClr val="bg1"/>
                </a:solidFill>
                <a:latin typeface="Andale Mono"/>
                <a:cs typeface="Andale Mono"/>
              </a:rPr>
              <a:t>(4, 9)</a:t>
            </a:r>
          </a:p>
        </p:txBody>
      </p:sp>
      <p:sp>
        <p:nvSpPr>
          <p:cNvPr id="6" name="TextBox 5"/>
          <p:cNvSpPr txBox="1"/>
          <p:nvPr/>
        </p:nvSpPr>
        <p:spPr>
          <a:xfrm>
            <a:off x="838200" y="4038600"/>
            <a:ext cx="7391400" cy="338554"/>
          </a:xfrm>
          <a:prstGeom prst="rect">
            <a:avLst/>
          </a:prstGeom>
          <a:noFill/>
          <a:ln>
            <a:noFill/>
          </a:ln>
        </p:spPr>
        <p:txBody>
          <a:bodyPr wrap="square" rtlCol="0">
            <a:spAutoFit/>
          </a:bodyPr>
          <a:lstStyle/>
          <a:p>
            <a:r>
              <a:rPr lang="en-US" b="0" dirty="0">
                <a:solidFill>
                  <a:schemeClr val="bg1"/>
                </a:solidFill>
                <a:latin typeface="Andale Mono"/>
                <a:cs typeface="Andale Mono"/>
              </a:rPr>
              <a:t>X = </a:t>
            </a:r>
            <a:r>
              <a:rPr lang="en-US" b="0" dirty="0" smtClean="0">
                <a:solidFill>
                  <a:schemeClr val="bg1"/>
                </a:solidFill>
                <a:latin typeface="Andale Mono"/>
                <a:cs typeface="Andale Mono"/>
              </a:rPr>
              <a:t>JOIN </a:t>
            </a:r>
            <a:r>
              <a:rPr lang="en-US" b="0" dirty="0">
                <a:solidFill>
                  <a:schemeClr val="bg1"/>
                </a:solidFill>
                <a:latin typeface="Andale Mono"/>
                <a:cs typeface="Andale Mono"/>
              </a:rPr>
              <a:t>A BY </a:t>
            </a:r>
            <a:r>
              <a:rPr lang="en-US" b="0" dirty="0" smtClean="0">
                <a:solidFill>
                  <a:schemeClr val="bg1"/>
                </a:solidFill>
                <a:latin typeface="Andale Mono"/>
                <a:cs typeface="Andale Mono"/>
              </a:rPr>
              <a:t>$0, </a:t>
            </a:r>
            <a:r>
              <a:rPr lang="en-US" b="0" dirty="0">
                <a:solidFill>
                  <a:schemeClr val="bg1"/>
                </a:solidFill>
                <a:latin typeface="Andale Mono"/>
                <a:cs typeface="Andale Mono"/>
              </a:rPr>
              <a:t>B BY $0;</a:t>
            </a:r>
          </a:p>
        </p:txBody>
      </p:sp>
      <p:sp>
        <p:nvSpPr>
          <p:cNvPr id="7" name="TextBox 6"/>
          <p:cNvSpPr txBox="1"/>
          <p:nvPr/>
        </p:nvSpPr>
        <p:spPr>
          <a:xfrm>
            <a:off x="1219200" y="4572000"/>
            <a:ext cx="6248400" cy="1815882"/>
          </a:xfrm>
          <a:prstGeom prst="rect">
            <a:avLst/>
          </a:prstGeom>
          <a:noFill/>
          <a:ln>
            <a:noFill/>
          </a:ln>
        </p:spPr>
        <p:txBody>
          <a:bodyPr wrap="square" rtlCol="0">
            <a:spAutoFit/>
          </a:bodyPr>
          <a:lstStyle/>
          <a:p>
            <a:r>
              <a:rPr lang="en-US" b="0" dirty="0">
                <a:solidFill>
                  <a:schemeClr val="bg1"/>
                </a:solidFill>
                <a:latin typeface="Andale Mono"/>
                <a:cs typeface="Andale Mono"/>
              </a:rPr>
              <a:t>(1,2,3,1,3)</a:t>
            </a:r>
          </a:p>
          <a:p>
            <a:r>
              <a:rPr lang="en-US" b="0" dirty="0">
                <a:solidFill>
                  <a:schemeClr val="bg1"/>
                </a:solidFill>
                <a:latin typeface="Andale Mono"/>
                <a:cs typeface="Andale Mono"/>
              </a:rPr>
              <a:t>(4,2,1,4,6)</a:t>
            </a:r>
          </a:p>
          <a:p>
            <a:r>
              <a:rPr lang="en-US" b="0" dirty="0">
                <a:solidFill>
                  <a:schemeClr val="bg1"/>
                </a:solidFill>
                <a:latin typeface="Andale Mono"/>
                <a:cs typeface="Andale Mono"/>
              </a:rPr>
              <a:t>(4,3,3,4,6)</a:t>
            </a:r>
          </a:p>
          <a:p>
            <a:r>
              <a:rPr lang="en-US" b="0" dirty="0">
                <a:solidFill>
                  <a:schemeClr val="bg1"/>
                </a:solidFill>
                <a:latin typeface="Andale Mono"/>
                <a:cs typeface="Andale Mono"/>
              </a:rPr>
              <a:t>(4,2,1,4,9)</a:t>
            </a:r>
          </a:p>
          <a:p>
            <a:r>
              <a:rPr lang="en-US" b="0" dirty="0">
                <a:solidFill>
                  <a:schemeClr val="bg1"/>
                </a:solidFill>
                <a:latin typeface="Andale Mono"/>
                <a:cs typeface="Andale Mono"/>
              </a:rPr>
              <a:t>(4,3,3,4,9)</a:t>
            </a:r>
          </a:p>
          <a:p>
            <a:r>
              <a:rPr lang="en-US" b="0" dirty="0">
                <a:solidFill>
                  <a:schemeClr val="bg1"/>
                </a:solidFill>
                <a:latin typeface="Andale Mono"/>
                <a:cs typeface="Andale Mono"/>
              </a:rPr>
              <a:t>(8,3,4,8,9)</a:t>
            </a:r>
          </a:p>
          <a:p>
            <a:r>
              <a:rPr lang="en-US" b="0" dirty="0">
                <a:solidFill>
                  <a:schemeClr val="bg1"/>
                </a:solidFill>
                <a:latin typeface="Andale Mono"/>
                <a:cs typeface="Andale Mono"/>
              </a:rPr>
              <a:t>(8,4,3,8,9)</a:t>
            </a:r>
          </a:p>
        </p:txBody>
      </p:sp>
    </p:spTree>
    <p:extLst>
      <p:ext uri="{BB962C8B-B14F-4D97-AF65-F5344CB8AC3E}">
        <p14:creationId xmlns:p14="http://schemas.microsoft.com/office/powerpoint/2010/main" val="181359504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Pig UDFs</a:t>
            </a:r>
            <a:endParaRPr lang="en-US" dirty="0"/>
          </a:p>
        </p:txBody>
      </p:sp>
      <p:sp>
        <p:nvSpPr>
          <p:cNvPr id="3" name="Content Placeholder 2"/>
          <p:cNvSpPr>
            <a:spLocks noGrp="1"/>
          </p:cNvSpPr>
          <p:nvPr>
            <p:ph idx="1"/>
          </p:nvPr>
        </p:nvSpPr>
        <p:spPr/>
        <p:txBody>
          <a:bodyPr/>
          <a:lstStyle/>
          <a:p>
            <a:r>
              <a:rPr lang="en-US" dirty="0" smtClean="0"/>
              <a:t>User-defined functions:</a:t>
            </a:r>
          </a:p>
          <a:p>
            <a:pPr lvl="1"/>
            <a:r>
              <a:rPr lang="en-US" dirty="0" smtClean="0"/>
              <a:t>Java</a:t>
            </a:r>
          </a:p>
          <a:p>
            <a:pPr lvl="1"/>
            <a:r>
              <a:rPr lang="en-US" dirty="0" smtClean="0"/>
              <a:t>Python</a:t>
            </a:r>
          </a:p>
          <a:p>
            <a:pPr lvl="1"/>
            <a:r>
              <a:rPr lang="en-US" dirty="0" smtClean="0"/>
              <a:t>JavaScript</a:t>
            </a:r>
          </a:p>
          <a:p>
            <a:pPr lvl="1"/>
            <a:r>
              <a:rPr lang="en-US" dirty="0" smtClean="0"/>
              <a:t>Ruby</a:t>
            </a:r>
          </a:p>
          <a:p>
            <a:pPr lvl="1"/>
            <a:r>
              <a:rPr lang="en-US" dirty="0" smtClean="0"/>
              <a:t>…</a:t>
            </a:r>
          </a:p>
          <a:p>
            <a:r>
              <a:rPr lang="en-US" dirty="0" smtClean="0"/>
              <a:t>UDFs make Pig arbitrarily extensible</a:t>
            </a:r>
          </a:p>
          <a:p>
            <a:pPr lvl="1"/>
            <a:r>
              <a:rPr lang="en-US" dirty="0" smtClean="0"/>
              <a:t>Express “core” computations in UDFs</a:t>
            </a:r>
          </a:p>
          <a:p>
            <a:pPr lvl="1"/>
            <a:r>
              <a:rPr lang="en-US" dirty="0" smtClean="0"/>
              <a:t>Take advantage of Pig as glue code for scale-out plumbing</a:t>
            </a:r>
            <a:endParaRPr lang="en-US" dirty="0"/>
          </a:p>
        </p:txBody>
      </p:sp>
    </p:spTree>
    <p:extLst>
      <p:ext uri="{BB962C8B-B14F-4D97-AF65-F5344CB8AC3E}">
        <p14:creationId xmlns:p14="http://schemas.microsoft.com/office/powerpoint/2010/main" val="16554469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2057400" y="2209800"/>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
        <p:nvSpPr>
          <p:cNvPr id="8" name="Text Box 4"/>
          <p:cNvSpPr txBox="1">
            <a:spLocks noChangeArrowheads="1"/>
          </p:cNvSpPr>
          <p:nvPr/>
        </p:nvSpPr>
        <p:spPr bwMode="auto">
          <a:xfrm>
            <a:off x="2057400" y="2691824"/>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Okay,</a:t>
            </a:r>
            <a:r>
              <a:rPr lang="en-US" sz="3200" b="0" dirty="0">
                <a:solidFill>
                  <a:srgbClr val="FFFFFF"/>
                </a:solidFill>
                <a:latin typeface="Gill Sans"/>
                <a:cs typeface="Gill Sans"/>
              </a:rPr>
              <a:t> </a:t>
            </a:r>
            <a:r>
              <a:rPr lang="en-US" sz="3200" b="0" dirty="0" smtClean="0">
                <a:solidFill>
                  <a:srgbClr val="FFFFFF"/>
                </a:solidFill>
                <a:latin typeface="Gill Sans"/>
                <a:cs typeface="Gill Sans"/>
              </a:rPr>
              <a:t>let’s fix this!</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232850578"/>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Analogy: NAND Gates are universal</a:t>
            </a:r>
            <a:endParaRPr lang="en-US" dirty="0"/>
          </a:p>
        </p:txBody>
      </p:sp>
      <p:pic>
        <p:nvPicPr>
          <p:cNvPr id="5" name="Picture 4" descr="nand5.gi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73200" y="1981200"/>
            <a:ext cx="6299200" cy="3365500"/>
          </a:xfrm>
          <a:prstGeom prst="rect">
            <a:avLst/>
          </a:prstGeom>
        </p:spPr>
      </p:pic>
      <p:sp>
        <p:nvSpPr>
          <p:cNvPr id="6" name="Rectangle 5"/>
          <p:cNvSpPr/>
          <p:nvPr/>
        </p:nvSpPr>
        <p:spPr bwMode="auto">
          <a:xfrm>
            <a:off x="4876800" y="1905000"/>
            <a:ext cx="3048000" cy="3124200"/>
          </a:xfrm>
          <a:prstGeom prst="rect">
            <a:avLst/>
          </a:prstGeom>
          <a:solidFill>
            <a:schemeClr val="tx1"/>
          </a:solidFill>
          <a:ln w="9525" cap="flat" cmpd="sng" algn="ctr">
            <a:solidFill>
              <a:schemeClr val="tx1"/>
            </a:solid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spTree>
    <p:extLst>
      <p:ext uri="{BB962C8B-B14F-4D97-AF65-F5344CB8AC3E}">
        <p14:creationId xmlns:p14="http://schemas.microsoft.com/office/powerpoint/2010/main" val="25950747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 Box 4"/>
          <p:cNvSpPr txBox="1">
            <a:spLocks noChangeArrowheads="1"/>
          </p:cNvSpPr>
          <p:nvPr/>
        </p:nvSpPr>
        <p:spPr bwMode="auto">
          <a:xfrm>
            <a:off x="0" y="1818382"/>
            <a:ext cx="9144000" cy="1077218"/>
          </a:xfrm>
          <a:prstGeom prst="rect">
            <a:avLst/>
          </a:prstGeom>
          <a:noFill/>
          <a:ln w="9525">
            <a:noFill/>
            <a:miter lim="800000"/>
            <a:headEnd/>
            <a:tailEnd/>
          </a:ln>
        </p:spPr>
        <p:txBody>
          <a:bodyPr wrap="square">
            <a:spAutoFit/>
          </a:bodyPr>
          <a:lstStyle/>
          <a:p>
            <a:pPr lvl="0" algn="ctr">
              <a:defRPr/>
            </a:pPr>
            <a:r>
              <a:rPr lang="en-US" sz="3200" b="0" kern="0" dirty="0">
                <a:solidFill>
                  <a:srgbClr val="000000"/>
                </a:solidFill>
                <a:latin typeface="Gill Sans"/>
                <a:cs typeface="Gill Sans"/>
              </a:rPr>
              <a:t>Let’s design a data processing </a:t>
            </a:r>
            <a:br>
              <a:rPr lang="en-US" sz="3200" b="0" kern="0" dirty="0">
                <a:solidFill>
                  <a:srgbClr val="000000"/>
                </a:solidFill>
                <a:latin typeface="Gill Sans"/>
                <a:cs typeface="Gill Sans"/>
              </a:rPr>
            </a:br>
            <a:r>
              <a:rPr lang="en-US" sz="3200" b="0" kern="0" dirty="0" smtClean="0">
                <a:solidFill>
                  <a:srgbClr val="000000"/>
                </a:solidFill>
                <a:latin typeface="Gill Sans"/>
                <a:cs typeface="Gill Sans"/>
              </a:rPr>
              <a:t>language “from scratch”!</a:t>
            </a:r>
            <a:endParaRPr lang="en-US" sz="3200" b="0" kern="0" dirty="0">
              <a:solidFill>
                <a:srgbClr val="000000"/>
              </a:solidFill>
              <a:latin typeface="Gill Sans"/>
              <a:cs typeface="Gill Sans"/>
            </a:endParaRPr>
          </a:p>
        </p:txBody>
      </p:sp>
      <p:sp>
        <p:nvSpPr>
          <p:cNvPr id="7" name="Text Box 4"/>
          <p:cNvSpPr txBox="1">
            <a:spLocks noChangeArrowheads="1"/>
          </p:cNvSpPr>
          <p:nvPr/>
        </p:nvSpPr>
        <p:spPr bwMode="auto">
          <a:xfrm>
            <a:off x="0" y="4866382"/>
            <a:ext cx="9144000" cy="461665"/>
          </a:xfrm>
          <a:prstGeom prst="rect">
            <a:avLst/>
          </a:prstGeom>
          <a:noFill/>
          <a:ln w="9525">
            <a:noFill/>
            <a:miter lim="800000"/>
            <a:headEnd/>
            <a:tailEnd/>
          </a:ln>
        </p:spPr>
        <p:txBody>
          <a:bodyPr wrap="square">
            <a:spAutoFit/>
          </a:bodyPr>
          <a:lstStyle/>
          <a:p>
            <a:pPr lvl="0" algn="ctr">
              <a:defRPr/>
            </a:pPr>
            <a:r>
              <a:rPr lang="en-US" sz="2400" b="0" kern="0" dirty="0" smtClean="0">
                <a:solidFill>
                  <a:srgbClr val="000000"/>
                </a:solidFill>
                <a:latin typeface="Gill Sans"/>
                <a:cs typeface="Gill Sans"/>
              </a:rPr>
              <a:t>(Why </a:t>
            </a:r>
            <a:r>
              <a:rPr lang="en-US" sz="2400" b="0" kern="0" dirty="0">
                <a:solidFill>
                  <a:srgbClr val="000000"/>
                </a:solidFill>
                <a:latin typeface="Gill Sans"/>
                <a:cs typeface="Gill Sans"/>
              </a:rPr>
              <a:t>is MapReduce the way it is</a:t>
            </a:r>
            <a:r>
              <a:rPr lang="en-US" sz="2400" b="0" kern="0" dirty="0" smtClean="0">
                <a:solidFill>
                  <a:srgbClr val="000000"/>
                </a:solidFill>
                <a:latin typeface="Gill Sans"/>
                <a:cs typeface="Gill Sans"/>
              </a:rPr>
              <a:t>?)</a:t>
            </a:r>
            <a:endParaRPr lang="en-US" sz="2400" b="0" kern="0" dirty="0">
              <a:solidFill>
                <a:srgbClr val="000000"/>
              </a:solidFill>
              <a:latin typeface="Gill Sans"/>
              <a:cs typeface="Gill Sans"/>
            </a:endParaRPr>
          </a:p>
        </p:txBody>
      </p:sp>
    </p:spTree>
    <p:extLst>
      <p:ext uri="{BB962C8B-B14F-4D97-AF65-F5344CB8AC3E}">
        <p14:creationId xmlns:p14="http://schemas.microsoft.com/office/powerpoint/2010/main" val="265564771"/>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2425005"/>
            <a:ext cx="9144000" cy="1384995"/>
          </a:xfrm>
          <a:prstGeom prst="rect">
            <a:avLst/>
          </a:prstGeom>
          <a:noFill/>
        </p:spPr>
        <p:txBody>
          <a:bodyPr wrap="square" rtlCol="0">
            <a:spAutoFit/>
          </a:bodyPr>
          <a:lstStyle/>
          <a:p>
            <a:pPr algn="ctr"/>
            <a:r>
              <a:rPr lang="en-US" sz="2800" b="0" dirty="0" smtClean="0">
                <a:solidFill>
                  <a:schemeClr val="bg1"/>
                </a:solidFill>
                <a:latin typeface="Gill Sans"/>
                <a:cs typeface="Gill Sans"/>
              </a:rPr>
              <a:t>We have a collection of </a:t>
            </a:r>
            <a:r>
              <a:rPr lang="en-US" sz="2800" b="0" dirty="0" smtClean="0">
                <a:solidFill>
                  <a:srgbClr val="000090"/>
                </a:solidFill>
                <a:latin typeface="Gill Sans"/>
                <a:cs typeface="Gill Sans"/>
              </a:rPr>
              <a:t>records</a:t>
            </a:r>
            <a:r>
              <a:rPr lang="en-US" sz="2800" b="0" dirty="0" smtClean="0">
                <a:solidFill>
                  <a:schemeClr val="bg1"/>
                </a:solidFill>
                <a:latin typeface="Gill Sans"/>
                <a:cs typeface="Gill Sans"/>
              </a:rPr>
              <a:t>,</a:t>
            </a:r>
          </a:p>
          <a:p>
            <a:pPr algn="ctr"/>
            <a:r>
              <a:rPr lang="en-US" sz="2800" b="0" dirty="0" smtClean="0">
                <a:solidFill>
                  <a:schemeClr val="bg1"/>
                </a:solidFill>
                <a:latin typeface="Gill Sans"/>
                <a:cs typeface="Gill Sans"/>
              </a:rPr>
              <a:t>want to apply a bunch of transformations </a:t>
            </a:r>
            <a:br>
              <a:rPr lang="en-US" sz="2800" b="0" dirty="0" smtClean="0">
                <a:solidFill>
                  <a:schemeClr val="bg1"/>
                </a:solidFill>
                <a:latin typeface="Gill Sans"/>
                <a:cs typeface="Gill Sans"/>
              </a:rPr>
            </a:br>
            <a:r>
              <a:rPr lang="en-US" sz="2800" b="0" dirty="0" smtClean="0">
                <a:solidFill>
                  <a:schemeClr val="bg1"/>
                </a:solidFill>
                <a:latin typeface="Gill Sans"/>
                <a:cs typeface="Gill Sans"/>
              </a:rPr>
              <a:t>to compute some result</a:t>
            </a:r>
            <a:endParaRPr lang="en-US" sz="2800" b="0" dirty="0">
              <a:solidFill>
                <a:schemeClr val="bg1"/>
              </a:solidFill>
              <a:latin typeface="Gill Sans"/>
              <a:cs typeface="Gill Sans"/>
            </a:endParaRPr>
          </a:p>
        </p:txBody>
      </p:sp>
      <p:sp>
        <p:nvSpPr>
          <p:cNvPr id="3" name="TextBox 2"/>
          <p:cNvSpPr txBox="1"/>
          <p:nvPr/>
        </p:nvSpPr>
        <p:spPr>
          <a:xfrm>
            <a:off x="0" y="4579203"/>
            <a:ext cx="9144000" cy="830997"/>
          </a:xfrm>
          <a:prstGeom prst="rect">
            <a:avLst/>
          </a:prstGeom>
          <a:noFill/>
        </p:spPr>
        <p:txBody>
          <a:bodyPr wrap="square" rtlCol="0">
            <a:spAutoFit/>
          </a:bodyPr>
          <a:lstStyle/>
          <a:p>
            <a:pPr algn="ctr"/>
            <a:r>
              <a:rPr lang="en-US" sz="2400" b="0" i="1" dirty="0" smtClean="0">
                <a:solidFill>
                  <a:schemeClr val="bg1"/>
                </a:solidFill>
                <a:latin typeface="Gill Sans"/>
                <a:cs typeface="Gill Sans"/>
              </a:rPr>
              <a:t>Assumptions:</a:t>
            </a:r>
            <a:r>
              <a:rPr lang="en-US" sz="2400" b="0" dirty="0" smtClean="0">
                <a:solidFill>
                  <a:schemeClr val="bg1"/>
                </a:solidFill>
                <a:latin typeface="Gill Sans"/>
                <a:cs typeface="Gill Sans"/>
              </a:rPr>
              <a:t> static </a:t>
            </a:r>
            <a:r>
              <a:rPr lang="en-US" sz="2400" b="0" dirty="0">
                <a:solidFill>
                  <a:schemeClr val="bg1"/>
                </a:solidFill>
                <a:latin typeface="Gill Sans"/>
                <a:cs typeface="Gill Sans"/>
              </a:rPr>
              <a:t>collection, </a:t>
            </a:r>
            <a:endParaRPr lang="en-US" sz="2400" b="0" dirty="0" smtClean="0">
              <a:solidFill>
                <a:schemeClr val="bg1"/>
              </a:solidFill>
              <a:latin typeface="Gill Sans"/>
              <a:cs typeface="Gill Sans"/>
            </a:endParaRPr>
          </a:p>
          <a:p>
            <a:pPr algn="ctr"/>
            <a:r>
              <a:rPr lang="en-US" sz="2400" b="0" dirty="0" smtClean="0">
                <a:solidFill>
                  <a:schemeClr val="bg1"/>
                </a:solidFill>
                <a:latin typeface="Gill Sans"/>
                <a:cs typeface="Gill Sans"/>
              </a:rPr>
              <a:t>records </a:t>
            </a:r>
            <a:r>
              <a:rPr lang="en-US" sz="2400" b="0" dirty="0">
                <a:solidFill>
                  <a:schemeClr val="bg1"/>
                </a:solidFill>
                <a:latin typeface="Gill Sans"/>
                <a:cs typeface="Gill Sans"/>
              </a:rPr>
              <a:t>(not necessarily key-value </a:t>
            </a:r>
            <a:r>
              <a:rPr lang="en-US" sz="2400" b="0" dirty="0" smtClean="0">
                <a:solidFill>
                  <a:schemeClr val="bg1"/>
                </a:solidFill>
                <a:latin typeface="Gill Sans"/>
                <a:cs typeface="Gill Sans"/>
              </a:rPr>
              <a:t>pairs) </a:t>
            </a:r>
            <a:endParaRPr lang="en-US" sz="2400" b="0" dirty="0">
              <a:solidFill>
                <a:schemeClr val="bg1"/>
              </a:solidFill>
              <a:latin typeface="Gill Sans"/>
              <a:cs typeface="Gill Sans"/>
            </a:endParaRPr>
          </a:p>
        </p:txBody>
      </p:sp>
      <p:sp>
        <p:nvSpPr>
          <p:cNvPr id="5" name="TextBox 4"/>
          <p:cNvSpPr txBox="1"/>
          <p:nvPr/>
        </p:nvSpPr>
        <p:spPr>
          <a:xfrm>
            <a:off x="0" y="609600"/>
            <a:ext cx="9144000" cy="584776"/>
          </a:xfrm>
          <a:prstGeom prst="rect">
            <a:avLst/>
          </a:prstGeom>
          <a:noFill/>
        </p:spPr>
        <p:txBody>
          <a:bodyPr wrap="square" rtlCol="0">
            <a:spAutoFit/>
          </a:bodyPr>
          <a:lstStyle/>
          <a:p>
            <a:pPr algn="ctr"/>
            <a:r>
              <a:rPr lang="en-US" sz="3200" dirty="0" smtClean="0">
                <a:solidFill>
                  <a:schemeClr val="bg1"/>
                </a:solidFill>
                <a:latin typeface="Gill Sans"/>
                <a:cs typeface="Gill Sans"/>
              </a:rPr>
              <a:t>Data-Parallel Dataflow Languages</a:t>
            </a:r>
            <a:endParaRPr lang="en-US" sz="3200" dirty="0">
              <a:solidFill>
                <a:schemeClr val="bg1"/>
              </a:solidFill>
              <a:latin typeface="Gill Sans"/>
              <a:cs typeface="Gill Sans"/>
            </a:endParaRPr>
          </a:p>
        </p:txBody>
      </p:sp>
    </p:spTree>
    <p:extLst>
      <p:ext uri="{BB962C8B-B14F-4D97-AF65-F5344CB8AC3E}">
        <p14:creationId xmlns:p14="http://schemas.microsoft.com/office/powerpoint/2010/main" val="336298307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2438400" y="3048000"/>
            <a:ext cx="4267200" cy="1676400"/>
            <a:chOff x="2438400" y="3048000"/>
            <a:chExt cx="4267200" cy="1676400"/>
          </a:xfrm>
        </p:grpSpPr>
        <p:sp>
          <p:nvSpPr>
            <p:cNvPr id="8" name="Oval 7"/>
            <p:cNvSpPr/>
            <p:nvPr/>
          </p:nvSpPr>
          <p:spPr bwMode="auto">
            <a:xfrm>
              <a:off x="55626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10" name="Oval 9"/>
            <p:cNvSpPr/>
            <p:nvPr/>
          </p:nvSpPr>
          <p:spPr bwMode="auto">
            <a:xfrm>
              <a:off x="61722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2" name="Oval 11"/>
            <p:cNvSpPr/>
            <p:nvPr/>
          </p:nvSpPr>
          <p:spPr bwMode="auto">
            <a:xfrm>
              <a:off x="37338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14" name="Oval 13"/>
            <p:cNvSpPr/>
            <p:nvPr/>
          </p:nvSpPr>
          <p:spPr bwMode="auto">
            <a:xfrm>
              <a:off x="4343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16" name="Oval 15"/>
            <p:cNvSpPr/>
            <p:nvPr/>
          </p:nvSpPr>
          <p:spPr bwMode="auto">
            <a:xfrm>
              <a:off x="24384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9" name="Oval 18"/>
            <p:cNvSpPr/>
            <p:nvPr/>
          </p:nvSpPr>
          <p:spPr bwMode="auto">
            <a:xfrm>
              <a:off x="3048000" y="4191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20" name="Straight Arrow Connector 19"/>
            <p:cNvCxnSpPr>
              <a:stCxn id="15" idx="4"/>
              <a:endCxn id="16" idx="0"/>
            </p:cNvCxnSpPr>
            <p:nvPr/>
          </p:nvCxnSpPr>
          <p:spPr bwMode="auto">
            <a:xfrm>
              <a:off x="2705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17" idx="4"/>
              <a:endCxn id="19" idx="0"/>
            </p:cNvCxnSpPr>
            <p:nvPr/>
          </p:nvCxnSpPr>
          <p:spPr bwMode="auto">
            <a:xfrm>
              <a:off x="33147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11" idx="4"/>
              <a:endCxn id="12" idx="0"/>
            </p:cNvCxnSpPr>
            <p:nvPr/>
          </p:nvCxnSpPr>
          <p:spPr bwMode="auto">
            <a:xfrm>
              <a:off x="40005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13" idx="4"/>
              <a:endCxn id="14" idx="0"/>
            </p:cNvCxnSpPr>
            <p:nvPr/>
          </p:nvCxnSpPr>
          <p:spPr bwMode="auto">
            <a:xfrm>
              <a:off x="46101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4" name="Straight Arrow Connector 23"/>
            <p:cNvCxnSpPr>
              <a:stCxn id="7" idx="4"/>
              <a:endCxn id="8" idx="0"/>
            </p:cNvCxnSpPr>
            <p:nvPr/>
          </p:nvCxnSpPr>
          <p:spPr bwMode="auto">
            <a:xfrm>
              <a:off x="58293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5" name="Straight Arrow Connector 24"/>
            <p:cNvCxnSpPr>
              <a:stCxn id="9" idx="4"/>
              <a:endCxn id="10" idx="0"/>
            </p:cNvCxnSpPr>
            <p:nvPr/>
          </p:nvCxnSpPr>
          <p:spPr bwMode="auto">
            <a:xfrm>
              <a:off x="6438900" y="30480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Box 29"/>
            <p:cNvSpPr txBox="1"/>
            <p:nvPr/>
          </p:nvSpPr>
          <p:spPr>
            <a:xfrm>
              <a:off x="5029200" y="42334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2" name="TextBox 1"/>
          <p:cNvSpPr txBox="1"/>
          <p:nvPr/>
        </p:nvSpPr>
        <p:spPr>
          <a:xfrm>
            <a:off x="0" y="1066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(note, not necessarily key-value pairs)</a:t>
            </a:r>
            <a:endParaRPr lang="en-US" sz="2400" b="0" dirty="0">
              <a:solidFill>
                <a:schemeClr val="bg1"/>
              </a:solidFill>
              <a:latin typeface="Gill Sans"/>
              <a:cs typeface="Gill Sans"/>
            </a:endParaRPr>
          </a:p>
        </p:txBody>
      </p:sp>
      <p:sp>
        <p:nvSpPr>
          <p:cNvPr id="26" name="Rectangle 25"/>
          <p:cNvSpPr>
            <a:spLocks noChangeArrowheads="1"/>
          </p:cNvSpPr>
          <p:nvPr/>
        </p:nvSpPr>
        <p:spPr bwMode="auto">
          <a:xfrm>
            <a:off x="5562600" y="32766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7" name="Rectangle 26"/>
          <p:cNvSpPr>
            <a:spLocks noChangeArrowheads="1"/>
          </p:cNvSpPr>
          <p:nvPr/>
        </p:nvSpPr>
        <p:spPr bwMode="auto">
          <a:xfrm>
            <a:off x="3733800" y="32766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28" name="Rectangle 27"/>
          <p:cNvSpPr>
            <a:spLocks noChangeArrowheads="1"/>
          </p:cNvSpPr>
          <p:nvPr/>
        </p:nvSpPr>
        <p:spPr bwMode="auto">
          <a:xfrm>
            <a:off x="2438400" y="32766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3" name="TextBox 2"/>
          <p:cNvSpPr txBox="1"/>
          <p:nvPr/>
        </p:nvSpPr>
        <p:spPr>
          <a:xfrm>
            <a:off x="5029200" y="34290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4" name="Group 3"/>
          <p:cNvGrpSpPr/>
          <p:nvPr/>
        </p:nvGrpSpPr>
        <p:grpSpPr>
          <a:xfrm>
            <a:off x="2438400" y="2514600"/>
            <a:ext cx="4267200" cy="533400"/>
            <a:chOff x="2438400" y="2514600"/>
            <a:chExt cx="4267200" cy="533400"/>
          </a:xfrm>
        </p:grpSpPr>
        <p:sp>
          <p:nvSpPr>
            <p:cNvPr id="7" name="Oval 6"/>
            <p:cNvSpPr/>
            <p:nvPr/>
          </p:nvSpPr>
          <p:spPr bwMode="auto">
            <a:xfrm>
              <a:off x="55626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9" name="Oval 8"/>
            <p:cNvSpPr/>
            <p:nvPr/>
          </p:nvSpPr>
          <p:spPr bwMode="auto">
            <a:xfrm>
              <a:off x="61722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11" name="Oval 10"/>
            <p:cNvSpPr/>
            <p:nvPr/>
          </p:nvSpPr>
          <p:spPr bwMode="auto">
            <a:xfrm>
              <a:off x="37338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13" name="Oval 12"/>
            <p:cNvSpPr/>
            <p:nvPr/>
          </p:nvSpPr>
          <p:spPr bwMode="auto">
            <a:xfrm>
              <a:off x="4343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15" name="Oval 14"/>
            <p:cNvSpPr/>
            <p:nvPr/>
          </p:nvSpPr>
          <p:spPr bwMode="auto">
            <a:xfrm>
              <a:off x="24384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17" name="Oval 16"/>
            <p:cNvSpPr/>
            <p:nvPr/>
          </p:nvSpPr>
          <p:spPr bwMode="auto">
            <a:xfrm>
              <a:off x="3048000" y="25146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sp>
          <p:nvSpPr>
            <p:cNvPr id="29" name="TextBox 28"/>
            <p:cNvSpPr txBox="1"/>
            <p:nvPr/>
          </p:nvSpPr>
          <p:spPr>
            <a:xfrm>
              <a:off x="5029200" y="2590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sp>
        <p:nvSpPr>
          <p:cNvPr id="32" name="Text Box 4"/>
          <p:cNvSpPr txBox="1">
            <a:spLocks noChangeArrowheads="1"/>
          </p:cNvSpPr>
          <p:nvPr/>
        </p:nvSpPr>
        <p:spPr bwMode="auto">
          <a:xfrm>
            <a:off x="0" y="609600"/>
            <a:ext cx="9144000" cy="584776"/>
          </a:xfrm>
          <a:prstGeom prst="rect">
            <a:avLst/>
          </a:prstGeom>
          <a:noFill/>
          <a:ln w="9525">
            <a:noFill/>
            <a:miter lim="800000"/>
            <a:headEnd/>
            <a:tailEnd/>
          </a:ln>
        </p:spPr>
        <p:txBody>
          <a:bodyPr wrap="square">
            <a:spAutoFit/>
          </a:bodyPr>
          <a:lstStyle/>
          <a:p>
            <a:pPr lvl="0" algn="ctr">
              <a:defRPr/>
            </a:pPr>
            <a:r>
              <a:rPr lang="en-US" sz="3200" b="0" kern="0" dirty="0">
                <a:solidFill>
                  <a:srgbClr val="000000"/>
                </a:solidFill>
                <a:latin typeface="Gill Sans"/>
                <a:cs typeface="Gill Sans"/>
              </a:rPr>
              <a:t>We need per-record processing</a:t>
            </a:r>
          </a:p>
        </p:txBody>
      </p:sp>
      <p:sp>
        <p:nvSpPr>
          <p:cNvPr id="33" name="TextBox 32"/>
          <p:cNvSpPr txBox="1"/>
          <p:nvPr/>
        </p:nvSpPr>
        <p:spPr>
          <a:xfrm>
            <a:off x="0" y="5410200"/>
            <a:ext cx="9144000" cy="830997"/>
          </a:xfrm>
          <a:prstGeom prst="rect">
            <a:avLst/>
          </a:prstGeom>
          <a:noFill/>
        </p:spPr>
        <p:txBody>
          <a:bodyPr wrap="square" rtlCol="0">
            <a:spAutoFit/>
          </a:bodyPr>
          <a:lstStyle/>
          <a:p>
            <a:pPr lvl="0" algn="ctr">
              <a:defRPr/>
            </a:pPr>
            <a:r>
              <a:rPr lang="en-US" sz="2400" b="0" i="1" kern="0" dirty="0">
                <a:solidFill>
                  <a:srgbClr val="000000"/>
                </a:solidFill>
                <a:latin typeface="Gill Sans"/>
                <a:cs typeface="Gill Sans"/>
              </a:rPr>
              <a:t>Remarks:</a:t>
            </a:r>
            <a:r>
              <a:rPr lang="en-US" sz="2400" b="0" kern="0" dirty="0">
                <a:solidFill>
                  <a:srgbClr val="000000"/>
                </a:solidFill>
                <a:latin typeface="Gill Sans"/>
                <a:cs typeface="Gill Sans"/>
              </a:rPr>
              <a:t> Easy to parallelize maps,</a:t>
            </a:r>
            <a:br>
              <a:rPr lang="en-US" sz="2400" b="0" kern="0" dirty="0">
                <a:solidFill>
                  <a:srgbClr val="000000"/>
                </a:solidFill>
                <a:latin typeface="Gill Sans"/>
                <a:cs typeface="Gill Sans"/>
              </a:rPr>
            </a:br>
            <a:r>
              <a:rPr lang="en-US" sz="2400" b="0" kern="0" dirty="0">
                <a:solidFill>
                  <a:srgbClr val="000000"/>
                </a:solidFill>
                <a:latin typeface="Gill Sans"/>
                <a:cs typeface="Gill Sans"/>
              </a:rPr>
              <a:t>record to “mapper” assignment is an implementation detail</a:t>
            </a:r>
          </a:p>
        </p:txBody>
      </p:sp>
    </p:spTree>
    <p:extLst>
      <p:ext uri="{BB962C8B-B14F-4D97-AF65-F5344CB8AC3E}">
        <p14:creationId xmlns:p14="http://schemas.microsoft.com/office/powerpoint/2010/main" val="34101036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6"/>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2" presetClass="entr" presetSubtype="1" fill="hold" nodeType="click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additive="base">
                                        <p:cTn id="21" dur="500"/>
                                        <p:tgtEl>
                                          <p:spTgt spid="5"/>
                                        </p:tgtEl>
                                        <p:attrNameLst>
                                          <p:attrName>ppt_y</p:attrName>
                                        </p:attrNameLst>
                                      </p:cBhvr>
                                      <p:tavLst>
                                        <p:tav tm="0">
                                          <p:val>
                                            <p:strVal val="#ppt_y-#ppt_h*1.125000"/>
                                          </p:val>
                                        </p:tav>
                                        <p:tav tm="100000">
                                          <p:val>
                                            <p:strVal val="#ppt_y"/>
                                          </p:val>
                                        </p:tav>
                                      </p:tavLst>
                                    </p:anim>
                                    <p:animEffect transition="in" filter="wipe(down)">
                                      <p:cBhvr>
                                        <p:cTn id="22" dur="500"/>
                                        <p:tgtEl>
                                          <p:spTgt spid="5"/>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3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 grpId="0" animBg="1"/>
      <p:bldP spid="27" grpId="0" animBg="1"/>
      <p:bldP spid="28" grpId="0" animBg="1"/>
      <p:bldP spid="3" grpId="0"/>
      <p:bldP spid="33"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3352800" y="3943290"/>
            <a:ext cx="1505540" cy="400110"/>
          </a:xfrm>
          <a:prstGeom prst="rect">
            <a:avLst/>
          </a:prstGeom>
          <a:noFill/>
        </p:spPr>
        <p:txBody>
          <a:bodyPr wrap="none" rtlCol="0">
            <a:spAutoFit/>
          </a:bodyPr>
          <a:lstStyle/>
          <a:p>
            <a:r>
              <a:rPr lang="en-US" sz="2000" b="0" dirty="0">
                <a:solidFill>
                  <a:srgbClr val="000000"/>
                </a:solidFill>
                <a:latin typeface="Gill Sans"/>
                <a:cs typeface="Gill Sans"/>
              </a:rPr>
              <a:t>g</a:t>
            </a:r>
            <a:r>
              <a:rPr lang="en-US" sz="2000" b="0" dirty="0" smtClean="0">
                <a:solidFill>
                  <a:srgbClr val="000000"/>
                </a:solidFill>
                <a:latin typeface="Gill Sans"/>
                <a:cs typeface="Gill Sans"/>
              </a:rPr>
              <a:t>rouping key</a:t>
            </a:r>
            <a:endParaRPr lang="en-US" sz="2000" b="0" dirty="0">
              <a:solidFill>
                <a:srgbClr val="000000"/>
              </a:solidFill>
              <a:latin typeface="Gill Sans"/>
              <a:cs typeface="Gill Sans"/>
            </a:endParaRPr>
          </a:p>
        </p:txBody>
      </p:sp>
      <p:sp>
        <p:nvSpPr>
          <p:cNvPr id="51" name="TextBox 50"/>
          <p:cNvSpPr txBox="1"/>
          <p:nvPr/>
        </p:nvSpPr>
        <p:spPr>
          <a:xfrm>
            <a:off x="5181600" y="3943290"/>
            <a:ext cx="1505540" cy="400110"/>
          </a:xfrm>
          <a:prstGeom prst="rect">
            <a:avLst/>
          </a:prstGeom>
          <a:noFill/>
        </p:spPr>
        <p:txBody>
          <a:bodyPr wrap="none" rtlCol="0">
            <a:spAutoFit/>
          </a:bodyPr>
          <a:lstStyle/>
          <a:p>
            <a:r>
              <a:rPr lang="en-US" sz="2000" b="0" dirty="0">
                <a:solidFill>
                  <a:srgbClr val="000000"/>
                </a:solidFill>
                <a:latin typeface="Gill Sans"/>
                <a:cs typeface="Gill Sans"/>
              </a:rPr>
              <a:t>p</a:t>
            </a:r>
            <a:r>
              <a:rPr lang="en-US" sz="2000" b="0" dirty="0" smtClean="0">
                <a:solidFill>
                  <a:srgbClr val="000000"/>
                </a:solidFill>
                <a:latin typeface="Gill Sans"/>
                <a:cs typeface="Gill Sans"/>
              </a:rPr>
              <a:t>artial result</a:t>
            </a:r>
            <a:endParaRPr lang="en-US" sz="2000" b="0" dirty="0">
              <a:solidFill>
                <a:srgbClr val="000000"/>
              </a:solidFill>
              <a:latin typeface="Gill Sans"/>
              <a:cs typeface="Gill Sans"/>
            </a:endParaRPr>
          </a:p>
        </p:txBody>
      </p:sp>
      <p:sp>
        <p:nvSpPr>
          <p:cNvPr id="52" name="TextBox 51"/>
          <p:cNvSpPr txBox="1"/>
          <p:nvPr/>
        </p:nvSpPr>
        <p:spPr>
          <a:xfrm>
            <a:off x="0" y="2600980"/>
            <a:ext cx="9144000" cy="523220"/>
          </a:xfrm>
          <a:prstGeom prst="rect">
            <a:avLst/>
          </a:prstGeom>
          <a:noFill/>
        </p:spPr>
        <p:txBody>
          <a:bodyPr wrap="square" rtlCol="0">
            <a:spAutoFit/>
          </a:bodyPr>
          <a:lstStyle/>
          <a:p>
            <a:pPr lvl="0" algn="ctr">
              <a:defRPr/>
            </a:pPr>
            <a:r>
              <a:rPr lang="en-US" sz="2800" b="0" kern="0" dirty="0">
                <a:solidFill>
                  <a:srgbClr val="000000"/>
                </a:solidFill>
                <a:latin typeface="Gill Sans"/>
                <a:cs typeface="Gill Sans"/>
              </a:rPr>
              <a:t>We need a way to group partial results</a:t>
            </a:r>
          </a:p>
        </p:txBody>
      </p:sp>
      <p:sp>
        <p:nvSpPr>
          <p:cNvPr id="55" name="TextBox 54"/>
          <p:cNvSpPr txBox="1"/>
          <p:nvPr/>
        </p:nvSpPr>
        <p:spPr>
          <a:xfrm>
            <a:off x="0" y="3039070"/>
            <a:ext cx="9144000" cy="523220"/>
          </a:xfrm>
          <a:prstGeom prst="rect">
            <a:avLst/>
          </a:prstGeom>
          <a:noFill/>
        </p:spPr>
        <p:txBody>
          <a:bodyPr wrap="square" rtlCol="0">
            <a:spAutoFit/>
          </a:bodyPr>
          <a:lstStyle/>
          <a:p>
            <a:pPr lvl="0" algn="ctr">
              <a:defRPr/>
            </a:pPr>
            <a:r>
              <a:rPr lang="en-US" sz="2800" b="0" kern="0" dirty="0">
                <a:solidFill>
                  <a:srgbClr val="000000"/>
                </a:solidFill>
                <a:latin typeface="Gill Sans"/>
                <a:cs typeface="Gill Sans"/>
              </a:rPr>
              <a:t>Intermediate (key, value) pairs</a:t>
            </a:r>
          </a:p>
        </p:txBody>
      </p:sp>
      <p:sp>
        <p:nvSpPr>
          <p:cNvPr id="57" name="TextBox 56"/>
          <p:cNvSpPr txBox="1"/>
          <p:nvPr/>
        </p:nvSpPr>
        <p:spPr>
          <a:xfrm>
            <a:off x="0" y="5638800"/>
            <a:ext cx="9144000" cy="523220"/>
          </a:xfrm>
          <a:prstGeom prst="rect">
            <a:avLst/>
          </a:prstGeom>
          <a:noFill/>
        </p:spPr>
        <p:txBody>
          <a:bodyPr wrap="square" rtlCol="0">
            <a:spAutoFit/>
          </a:bodyPr>
          <a:lstStyle/>
          <a:p>
            <a:pPr lvl="0" algn="ctr">
              <a:defRPr/>
            </a:pPr>
            <a:r>
              <a:rPr lang="en-US" sz="2800" b="0" kern="0" dirty="0" smtClean="0">
                <a:solidFill>
                  <a:srgbClr val="000000"/>
                </a:solidFill>
                <a:latin typeface="Gill Sans"/>
                <a:cs typeface="Gill Sans"/>
              </a:rPr>
              <a:t>For each key, we can apply some computation</a:t>
            </a:r>
            <a:endParaRPr lang="en-US" sz="2800" b="0" kern="0" dirty="0">
              <a:solidFill>
                <a:srgbClr val="000000"/>
              </a:solidFill>
              <a:latin typeface="Gill Sans"/>
              <a:cs typeface="Gill Sans"/>
            </a:endParaRPr>
          </a:p>
        </p:txBody>
      </p:sp>
      <p:sp>
        <p:nvSpPr>
          <p:cNvPr id="10" name="TextBox 9"/>
          <p:cNvSpPr txBox="1"/>
          <p:nvPr/>
        </p:nvSpPr>
        <p:spPr>
          <a:xfrm>
            <a:off x="0" y="1066800"/>
            <a:ext cx="9144000" cy="461665"/>
          </a:xfrm>
          <a:prstGeom prst="rect">
            <a:avLst/>
          </a:prstGeom>
          <a:noFill/>
        </p:spPr>
        <p:txBody>
          <a:bodyPr wrap="square" rtlCol="0">
            <a:spAutoFit/>
          </a:bodyPr>
          <a:lstStyle/>
          <a:p>
            <a:pPr algn="ctr"/>
            <a:r>
              <a:rPr lang="en-US" sz="2400" b="0" dirty="0">
                <a:solidFill>
                  <a:schemeClr val="bg1"/>
                </a:solidFill>
                <a:latin typeface="Gill Sans"/>
                <a:cs typeface="Gill Sans"/>
              </a:rPr>
              <a:t>(If we want more than embarrassingly parallel processing)</a:t>
            </a:r>
          </a:p>
        </p:txBody>
      </p:sp>
      <p:sp>
        <p:nvSpPr>
          <p:cNvPr id="11" name="Text Box 4"/>
          <p:cNvSpPr txBox="1">
            <a:spLocks noChangeArrowheads="1"/>
          </p:cNvSpPr>
          <p:nvPr/>
        </p:nvSpPr>
        <p:spPr bwMode="auto">
          <a:xfrm>
            <a:off x="0" y="609600"/>
            <a:ext cx="9144000" cy="584776"/>
          </a:xfrm>
          <a:prstGeom prst="rect">
            <a:avLst/>
          </a:prstGeom>
          <a:noFill/>
          <a:ln w="9525">
            <a:noFill/>
            <a:miter lim="800000"/>
            <a:headEnd/>
            <a:tailEnd/>
          </a:ln>
        </p:spPr>
        <p:txBody>
          <a:bodyPr wrap="square">
            <a:spAutoFit/>
          </a:bodyPr>
          <a:lstStyle/>
          <a:p>
            <a:pPr lvl="0" algn="ctr">
              <a:defRPr/>
            </a:pPr>
            <a:r>
              <a:rPr lang="en-US" sz="3200" b="0" kern="0" dirty="0">
                <a:solidFill>
                  <a:srgbClr val="000000"/>
                </a:solidFill>
                <a:latin typeface="Gill Sans"/>
                <a:cs typeface="Gill Sans"/>
              </a:rPr>
              <a:t>Map alone isn’t enough</a:t>
            </a:r>
          </a:p>
        </p:txBody>
      </p:sp>
      <p:cxnSp>
        <p:nvCxnSpPr>
          <p:cNvPr id="5" name="Straight Arrow Connector 4"/>
          <p:cNvCxnSpPr>
            <a:endCxn id="55" idx="2"/>
          </p:cNvCxnSpPr>
          <p:nvPr/>
        </p:nvCxnSpPr>
        <p:spPr bwMode="auto">
          <a:xfrm flipV="1">
            <a:off x="4191000" y="3562290"/>
            <a:ext cx="381000" cy="47631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p:nvPr/>
        </p:nvCxnSpPr>
        <p:spPr bwMode="auto">
          <a:xfrm flipH="1" flipV="1">
            <a:off x="5486400" y="3505200"/>
            <a:ext cx="304800" cy="5334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133088947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1"/>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52"/>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5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55"/>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5"/>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1" grpId="0"/>
      <p:bldP spid="52" grpId="0"/>
      <p:bldP spid="55" grpId="0"/>
      <p:bldP spid="57" grpId="0"/>
      <p:bldP spid="10" grpId="0"/>
      <p:bldP spid="11"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Debugging at Scale</a:t>
            </a:r>
            <a:endParaRPr lang="en-US" dirty="0"/>
          </a:p>
        </p:txBody>
      </p:sp>
      <p:sp>
        <p:nvSpPr>
          <p:cNvPr id="3" name="Content Placeholder 2"/>
          <p:cNvSpPr>
            <a:spLocks noGrp="1"/>
          </p:cNvSpPr>
          <p:nvPr>
            <p:ph idx="1"/>
          </p:nvPr>
        </p:nvSpPr>
        <p:spPr/>
        <p:txBody>
          <a:bodyPr/>
          <a:lstStyle/>
          <a:p>
            <a:r>
              <a:rPr lang="en-US" dirty="0" smtClean="0"/>
              <a:t>Works on small datasets, won’t scale… why?</a:t>
            </a:r>
          </a:p>
          <a:p>
            <a:pPr lvl="1"/>
            <a:r>
              <a:rPr lang="en-US" dirty="0" smtClean="0"/>
              <a:t>Memory management issues (buffering and object creation)</a:t>
            </a:r>
          </a:p>
          <a:p>
            <a:pPr lvl="1"/>
            <a:r>
              <a:rPr lang="en-US" dirty="0" smtClean="0"/>
              <a:t>Too much intermediate data</a:t>
            </a:r>
          </a:p>
          <a:p>
            <a:pPr lvl="1"/>
            <a:r>
              <a:rPr lang="en-US" dirty="0" smtClean="0"/>
              <a:t>Mangled input records</a:t>
            </a:r>
          </a:p>
          <a:p>
            <a:r>
              <a:rPr lang="en-US" dirty="0" smtClean="0"/>
              <a:t>Real-world data is messy!</a:t>
            </a:r>
          </a:p>
          <a:p>
            <a:pPr lvl="1"/>
            <a:r>
              <a:rPr lang="en-US" dirty="0" smtClean="0"/>
              <a:t>There’s no such thing as “consistent data”</a:t>
            </a:r>
          </a:p>
          <a:p>
            <a:pPr lvl="1"/>
            <a:r>
              <a:rPr lang="en-US" dirty="0" smtClean="0"/>
              <a:t>Watch out for corner cases</a:t>
            </a:r>
          </a:p>
          <a:p>
            <a:pPr lvl="1"/>
            <a:r>
              <a:rPr lang="en-US" dirty="0" smtClean="0"/>
              <a:t>Isolate unexpected behavior, bring local</a:t>
            </a:r>
            <a:endParaRPr lang="en-US" dirty="0"/>
          </a:p>
        </p:txBody>
      </p:sp>
    </p:spTree>
    <p:extLst>
      <p:ext uri="{BB962C8B-B14F-4D97-AF65-F5344CB8AC3E}">
        <p14:creationId xmlns:p14="http://schemas.microsoft.com/office/powerpoint/2010/main" val="220119623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MapReduce</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cxnSp>
        <p:nvCxnSpPr>
          <p:cNvPr id="17" name="Straight Arrow Connector 16"/>
          <p:cNvCxnSpPr>
            <a:stCxn id="75" idx="2"/>
            <a:endCxn id="29" idx="0"/>
          </p:cNvCxnSpPr>
          <p:nvPr/>
        </p:nvCxnSpPr>
        <p:spPr bwMode="auto">
          <a:xfrm>
            <a:off x="30099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Straight Arrow Connector 19"/>
          <p:cNvCxnSpPr>
            <a:stCxn id="75" idx="2"/>
            <a:endCxn id="27" idx="0"/>
          </p:cNvCxnSpPr>
          <p:nvPr/>
        </p:nvCxnSpPr>
        <p:spPr bwMode="auto">
          <a:xfrm>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1" name="Straight Arrow Connector 20"/>
          <p:cNvCxnSpPr>
            <a:stCxn id="74" idx="2"/>
            <a:endCxn id="29" idx="0"/>
          </p:cNvCxnSpPr>
          <p:nvPr/>
        </p:nvCxnSpPr>
        <p:spPr bwMode="auto">
          <a:xfrm flipH="1">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2" name="Straight Arrow Connector 21"/>
          <p:cNvCxnSpPr>
            <a:stCxn id="74" idx="2"/>
            <a:endCxn id="27" idx="0"/>
          </p:cNvCxnSpPr>
          <p:nvPr/>
        </p:nvCxnSpPr>
        <p:spPr bwMode="auto">
          <a:xfrm>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3" name="Straight Arrow Connector 22"/>
          <p:cNvCxnSpPr>
            <a:stCxn id="73" idx="2"/>
            <a:endCxn id="28" idx="0"/>
          </p:cNvCxnSpPr>
          <p:nvPr/>
        </p:nvCxnSpPr>
        <p:spPr bwMode="auto">
          <a:xfrm flipH="1">
            <a:off x="4305300" y="3429000"/>
            <a:ext cx="18288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Rectangle 26"/>
          <p:cNvSpPr>
            <a:spLocks noChangeArrowheads="1"/>
          </p:cNvSpPr>
          <p:nvPr/>
        </p:nvSpPr>
        <p:spPr bwMode="auto">
          <a:xfrm>
            <a:off x="55626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8" name="Rectangle 27"/>
          <p:cNvSpPr>
            <a:spLocks noChangeArrowheads="1"/>
          </p:cNvSpPr>
          <p:nvPr/>
        </p:nvSpPr>
        <p:spPr bwMode="auto">
          <a:xfrm>
            <a:off x="37338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29" name="Rectangle 28"/>
          <p:cNvSpPr>
            <a:spLocks noChangeArrowheads="1"/>
          </p:cNvSpPr>
          <p:nvPr/>
        </p:nvSpPr>
        <p:spPr bwMode="auto">
          <a:xfrm>
            <a:off x="2438400" y="4267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rPr>
              <a:t>reduce</a:t>
            </a:r>
            <a:endParaRPr lang="en-US" b="0" dirty="0">
              <a:solidFill>
                <a:schemeClr val="bg2"/>
              </a:solidFill>
            </a:endParaRPr>
          </a:p>
        </p:txBody>
      </p:sp>
      <p:sp>
        <p:nvSpPr>
          <p:cNvPr id="30" name="Oval 29"/>
          <p:cNvSpPr/>
          <p:nvPr/>
        </p:nvSpPr>
        <p:spPr bwMode="auto">
          <a:xfrm>
            <a:off x="55626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31" name="Oval 30"/>
          <p:cNvSpPr/>
          <p:nvPr/>
        </p:nvSpPr>
        <p:spPr bwMode="auto">
          <a:xfrm>
            <a:off x="61722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32" name="Oval 31"/>
          <p:cNvSpPr/>
          <p:nvPr/>
        </p:nvSpPr>
        <p:spPr bwMode="auto">
          <a:xfrm>
            <a:off x="37338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3</a:t>
            </a:r>
          </a:p>
        </p:txBody>
      </p:sp>
      <p:sp>
        <p:nvSpPr>
          <p:cNvPr id="33" name="Oval 32"/>
          <p:cNvSpPr/>
          <p:nvPr/>
        </p:nvSpPr>
        <p:spPr bwMode="auto">
          <a:xfrm>
            <a:off x="4343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4</a:t>
            </a:r>
          </a:p>
        </p:txBody>
      </p:sp>
      <p:sp>
        <p:nvSpPr>
          <p:cNvPr id="34" name="Oval 33"/>
          <p:cNvSpPr/>
          <p:nvPr/>
        </p:nvSpPr>
        <p:spPr bwMode="auto">
          <a:xfrm>
            <a:off x="24384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35" name="Oval 34"/>
          <p:cNvSpPr/>
          <p:nvPr/>
        </p:nvSpPr>
        <p:spPr bwMode="auto">
          <a:xfrm>
            <a:off x="3048000" y="53340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smtClean="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cxnSp>
        <p:nvCxnSpPr>
          <p:cNvPr id="70" name="Straight Arrow Connector 69"/>
          <p:cNvCxnSpPr>
            <a:stCxn id="75" idx="2"/>
            <a:endCxn id="28" idx="0"/>
          </p:cNvCxnSpPr>
          <p:nvPr/>
        </p:nvCxnSpPr>
        <p:spPr bwMode="auto">
          <a:xfrm>
            <a:off x="3009900" y="3429000"/>
            <a:ext cx="12954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7" name="Straight Arrow Connector 76"/>
          <p:cNvCxnSpPr>
            <a:stCxn id="74" idx="2"/>
            <a:endCxn id="28" idx="0"/>
          </p:cNvCxnSpPr>
          <p:nvPr/>
        </p:nvCxnSpPr>
        <p:spPr bwMode="auto">
          <a:xfrm>
            <a:off x="43053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2" name="Straight Arrow Connector 81"/>
          <p:cNvCxnSpPr>
            <a:stCxn id="73" idx="2"/>
            <a:endCxn id="29" idx="0"/>
          </p:cNvCxnSpPr>
          <p:nvPr/>
        </p:nvCxnSpPr>
        <p:spPr bwMode="auto">
          <a:xfrm flipH="1">
            <a:off x="3009900" y="3429000"/>
            <a:ext cx="312420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87" name="Straight Arrow Connector 86"/>
          <p:cNvCxnSpPr>
            <a:stCxn id="73" idx="2"/>
            <a:endCxn id="27" idx="0"/>
          </p:cNvCxnSpPr>
          <p:nvPr/>
        </p:nvCxnSpPr>
        <p:spPr bwMode="auto">
          <a:xfrm>
            <a:off x="6134100" y="3429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7" name="Oval 46"/>
          <p:cNvSpPr/>
          <p:nvPr/>
        </p:nvSpPr>
        <p:spPr bwMode="auto">
          <a:xfrm>
            <a:off x="55626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n-1</a:t>
            </a:r>
          </a:p>
        </p:txBody>
      </p:sp>
      <p:sp>
        <p:nvSpPr>
          <p:cNvPr id="49" name="Oval 48"/>
          <p:cNvSpPr/>
          <p:nvPr/>
        </p:nvSpPr>
        <p:spPr bwMode="auto">
          <a:xfrm>
            <a:off x="61722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err="1" smtClean="0">
                <a:ln>
                  <a:noFill/>
                </a:ln>
                <a:solidFill>
                  <a:schemeClr val="bg1"/>
                </a:solidFill>
                <a:effectLst/>
                <a:latin typeface="Arial" charset="0"/>
              </a:rPr>
              <a:t>r</a:t>
            </a:r>
            <a:r>
              <a:rPr kumimoji="0" lang="en-US" sz="1600" b="0" i="1" u="none" strike="noStrike" cap="none" normalizeH="0" baseline="-25000" dirty="0" err="1" smtClean="0">
                <a:ln>
                  <a:noFill/>
                </a:ln>
                <a:solidFill>
                  <a:schemeClr val="bg1"/>
                </a:solidFill>
                <a:effectLst/>
                <a:latin typeface="Arial" charset="0"/>
              </a:rPr>
              <a:t>n</a:t>
            </a:r>
            <a:endParaRPr kumimoji="0" lang="en-US" sz="1600" b="0" i="1" u="none" strike="noStrike" cap="none" normalizeH="0" baseline="-25000" dirty="0" smtClean="0">
              <a:ln>
                <a:noFill/>
              </a:ln>
              <a:solidFill>
                <a:schemeClr val="bg1"/>
              </a:solidFill>
              <a:effectLst/>
              <a:latin typeface="Arial" charset="0"/>
            </a:endParaRPr>
          </a:p>
        </p:txBody>
      </p:sp>
      <p:sp>
        <p:nvSpPr>
          <p:cNvPr id="51" name="Oval 50"/>
          <p:cNvSpPr/>
          <p:nvPr/>
        </p:nvSpPr>
        <p:spPr bwMode="auto">
          <a:xfrm>
            <a:off x="37338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3</a:t>
            </a:r>
            <a:endParaRPr kumimoji="0" lang="en-US" sz="1600" b="0" i="1" u="none" strike="noStrike" cap="none" normalizeH="0" baseline="-25000" dirty="0" smtClean="0">
              <a:ln>
                <a:noFill/>
              </a:ln>
              <a:solidFill>
                <a:schemeClr val="bg1"/>
              </a:solidFill>
              <a:effectLst/>
              <a:latin typeface="Arial" charset="0"/>
            </a:endParaRPr>
          </a:p>
        </p:txBody>
      </p:sp>
      <p:sp>
        <p:nvSpPr>
          <p:cNvPr id="53" name="Oval 52"/>
          <p:cNvSpPr/>
          <p:nvPr/>
        </p:nvSpPr>
        <p:spPr bwMode="auto">
          <a:xfrm>
            <a:off x="4343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4</a:t>
            </a:r>
            <a:endParaRPr kumimoji="0" lang="en-US" sz="1600" b="0" i="1" u="none" strike="noStrike" cap="none" normalizeH="0" baseline="-25000" dirty="0" smtClean="0">
              <a:ln>
                <a:noFill/>
              </a:ln>
              <a:solidFill>
                <a:schemeClr val="bg1"/>
              </a:solidFill>
              <a:effectLst/>
              <a:latin typeface="Arial" charset="0"/>
            </a:endParaRPr>
          </a:p>
        </p:txBody>
      </p:sp>
      <p:sp>
        <p:nvSpPr>
          <p:cNvPr id="55" name="Oval 54"/>
          <p:cNvSpPr/>
          <p:nvPr/>
        </p:nvSpPr>
        <p:spPr bwMode="auto">
          <a:xfrm>
            <a:off x="24384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kumimoji="0" lang="en-US" sz="1600" b="0" i="1" u="none" strike="noStrike" cap="none" normalizeH="0" baseline="-25000" dirty="0" smtClean="0">
                <a:ln>
                  <a:noFill/>
                </a:ln>
                <a:solidFill>
                  <a:schemeClr val="bg1"/>
                </a:solidFill>
                <a:effectLst/>
                <a:latin typeface="Arial" charset="0"/>
              </a:rPr>
              <a:t>1</a:t>
            </a:r>
          </a:p>
        </p:txBody>
      </p:sp>
      <p:sp>
        <p:nvSpPr>
          <p:cNvPr id="57" name="Oval 56"/>
          <p:cNvSpPr/>
          <p:nvPr/>
        </p:nvSpPr>
        <p:spPr bwMode="auto">
          <a:xfrm>
            <a:off x="3048000" y="1828800"/>
            <a:ext cx="533400" cy="533400"/>
          </a:xfrm>
          <a:prstGeom prst="ellipse">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0" tIns="0" rIns="0" bIns="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1" u="none" strike="noStrike" cap="none" normalizeH="0" baseline="0" dirty="0" smtClean="0">
                <a:ln>
                  <a:noFill/>
                </a:ln>
                <a:solidFill>
                  <a:schemeClr val="bg1"/>
                </a:solidFill>
                <a:effectLst/>
                <a:latin typeface="Arial" charset="0"/>
              </a:rPr>
              <a:t>r</a:t>
            </a:r>
            <a:r>
              <a:rPr lang="en-US" b="0" i="1" baseline="-25000" dirty="0">
                <a:solidFill>
                  <a:schemeClr val="bg1"/>
                </a:solidFill>
                <a:latin typeface="Arial" charset="0"/>
              </a:rPr>
              <a:t>2</a:t>
            </a:r>
            <a:endParaRPr kumimoji="0" lang="en-US" sz="1600" b="0" i="1" u="none" strike="noStrike" cap="none" normalizeH="0" baseline="-25000" dirty="0" smtClean="0">
              <a:ln>
                <a:noFill/>
              </a:ln>
              <a:solidFill>
                <a:schemeClr val="bg1"/>
              </a:solidFill>
              <a:effectLst/>
              <a:latin typeface="Arial" charset="0"/>
            </a:endParaRPr>
          </a:p>
        </p:txBody>
      </p:sp>
      <p:grpSp>
        <p:nvGrpSpPr>
          <p:cNvPr id="8" name="Group 7"/>
          <p:cNvGrpSpPr/>
          <p:nvPr/>
        </p:nvGrpSpPr>
        <p:grpSpPr>
          <a:xfrm>
            <a:off x="2705100" y="2362200"/>
            <a:ext cx="3733800" cy="457200"/>
            <a:chOff x="2705100" y="2209800"/>
            <a:chExt cx="3733800" cy="1143000"/>
          </a:xfrm>
        </p:grpSpPr>
        <p:cxnSp>
          <p:nvCxnSpPr>
            <p:cNvPr id="59" name="Straight Arrow Connector 58"/>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0" name="Straight Arrow Connector 59"/>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8" name="Straight Arrow Connector 67"/>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9" name="Straight Arrow Connector 68"/>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1" name="Straight Arrow Connector 70"/>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72" name="Straight Arrow Connector 71"/>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3" name="Rectangle 72"/>
          <p:cNvSpPr>
            <a:spLocks noChangeArrowheads="1"/>
          </p:cNvSpPr>
          <p:nvPr/>
        </p:nvSpPr>
        <p:spPr bwMode="auto">
          <a:xfrm>
            <a:off x="5562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4" name="Rectangle 73"/>
          <p:cNvSpPr>
            <a:spLocks noChangeArrowheads="1"/>
          </p:cNvSpPr>
          <p:nvPr/>
        </p:nvSpPr>
        <p:spPr bwMode="auto">
          <a:xfrm>
            <a:off x="3733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5" name="Rectangle 74"/>
          <p:cNvSpPr>
            <a:spLocks noChangeArrowheads="1"/>
          </p:cNvSpPr>
          <p:nvPr/>
        </p:nvSpPr>
        <p:spPr bwMode="auto">
          <a:xfrm>
            <a:off x="24384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rPr>
              <a:t>map</a:t>
            </a:r>
          </a:p>
        </p:txBody>
      </p:sp>
      <p:sp>
        <p:nvSpPr>
          <p:cNvPr id="76" name="TextBox 75"/>
          <p:cNvSpPr txBox="1"/>
          <p:nvPr/>
        </p:nvSpPr>
        <p:spPr>
          <a:xfrm>
            <a:off x="5029200" y="29718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78" name="TextBox 77"/>
          <p:cNvSpPr txBox="1"/>
          <p:nvPr/>
        </p:nvSpPr>
        <p:spPr>
          <a:xfrm>
            <a:off x="5029200" y="1905000"/>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0" name="TextBox 79"/>
          <p:cNvSpPr txBox="1"/>
          <p:nvPr/>
        </p:nvSpPr>
        <p:spPr>
          <a:xfrm>
            <a:off x="5029200" y="52240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sp>
        <p:nvSpPr>
          <p:cNvPr id="81" name="TextBox 80"/>
          <p:cNvSpPr txBox="1"/>
          <p:nvPr/>
        </p:nvSpPr>
        <p:spPr>
          <a:xfrm>
            <a:off x="5029200" y="4385846"/>
            <a:ext cx="389850" cy="338554"/>
          </a:xfrm>
          <a:prstGeom prst="rect">
            <a:avLst/>
          </a:prstGeom>
          <a:noFill/>
        </p:spPr>
        <p:txBody>
          <a:bodyPr wrap="none" rtlCol="0">
            <a:spAutoFit/>
          </a:bodyPr>
          <a:lstStyle/>
          <a:p>
            <a:r>
              <a:rPr lang="en-US" dirty="0" smtClean="0">
                <a:solidFill>
                  <a:schemeClr val="bg1"/>
                </a:solidFill>
              </a:rPr>
              <a:t>…</a:t>
            </a:r>
            <a:endParaRPr lang="en-US" dirty="0">
              <a:solidFill>
                <a:schemeClr val="bg1"/>
              </a:solidFill>
            </a:endParaRPr>
          </a:p>
        </p:txBody>
      </p:sp>
      <p:grpSp>
        <p:nvGrpSpPr>
          <p:cNvPr id="91" name="Group 90"/>
          <p:cNvGrpSpPr/>
          <p:nvPr/>
        </p:nvGrpSpPr>
        <p:grpSpPr>
          <a:xfrm>
            <a:off x="2706624" y="4876800"/>
            <a:ext cx="3733800" cy="457200"/>
            <a:chOff x="2705100" y="2209800"/>
            <a:chExt cx="3733800" cy="1143000"/>
          </a:xfrm>
        </p:grpSpPr>
        <p:cxnSp>
          <p:nvCxnSpPr>
            <p:cNvPr id="92" name="Straight Arrow Connector 91"/>
            <p:cNvCxnSpPr/>
            <p:nvPr/>
          </p:nvCxnSpPr>
          <p:spPr bwMode="auto">
            <a:xfrm>
              <a:off x="2705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3" name="Straight Arrow Connector 92"/>
            <p:cNvCxnSpPr/>
            <p:nvPr/>
          </p:nvCxnSpPr>
          <p:spPr bwMode="auto">
            <a:xfrm>
              <a:off x="33147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4" name="Straight Arrow Connector 93"/>
            <p:cNvCxnSpPr/>
            <p:nvPr/>
          </p:nvCxnSpPr>
          <p:spPr bwMode="auto">
            <a:xfrm>
              <a:off x="40005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5" name="Straight Arrow Connector 94"/>
            <p:cNvCxnSpPr/>
            <p:nvPr/>
          </p:nvCxnSpPr>
          <p:spPr bwMode="auto">
            <a:xfrm>
              <a:off x="46101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6" name="Straight Arrow Connector 95"/>
            <p:cNvCxnSpPr/>
            <p:nvPr/>
          </p:nvCxnSpPr>
          <p:spPr bwMode="auto">
            <a:xfrm>
              <a:off x="58293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7" name="Straight Arrow Connector 96"/>
            <p:cNvCxnSpPr/>
            <p:nvPr/>
          </p:nvCxnSpPr>
          <p:spPr bwMode="auto">
            <a:xfrm>
              <a:off x="6438900" y="2209800"/>
              <a:ext cx="0" cy="1143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126412071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List[K2,V2])</a:t>
            </a:r>
            <a:endParaRPr lang="en-US" sz="1700" b="0" dirty="0">
              <a:solidFill>
                <a:srgbClr val="000000"/>
              </a:solidFill>
              <a:latin typeface="Andale Mono"/>
              <a:cs typeface="Andale Mono"/>
            </a:endParaRPr>
          </a:p>
        </p:txBody>
      </p:sp>
      <p:sp>
        <p:nvSpPr>
          <p:cNvPr id="11"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MapReduce</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81528582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7" name="Group 6"/>
          <p:cNvGrpSpPr/>
          <p:nvPr/>
        </p:nvGrpSpPr>
        <p:grpSpPr>
          <a:xfrm>
            <a:off x="1219200" y="1676400"/>
            <a:ext cx="1143000" cy="3581400"/>
            <a:chOff x="1219200" y="1676400"/>
            <a:chExt cx="11430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1790700" y="2819400"/>
            <a:ext cx="2400300" cy="2438400"/>
            <a:chOff x="1790700" y="2819400"/>
            <a:chExt cx="2400300" cy="2438400"/>
          </a:xfrm>
        </p:grpSpPr>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0" name="Group 9"/>
          <p:cNvGrpSpPr/>
          <p:nvPr/>
        </p:nvGrpSpPr>
        <p:grpSpPr>
          <a:xfrm>
            <a:off x="3619500" y="2819400"/>
            <a:ext cx="2400300" cy="2438400"/>
            <a:chOff x="3619500" y="2819400"/>
            <a:chExt cx="2400300" cy="2438400"/>
          </a:xfrm>
        </p:grpSpPr>
        <p:sp>
          <p:nvSpPr>
            <p:cNvPr id="22" name="Rectangle 21"/>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3" name="Rectangle 22"/>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48768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54483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6" idx="3"/>
              <a:endCxn id="23" idx="0"/>
            </p:cNvCxnSpPr>
            <p:nvPr/>
          </p:nvCxnSpPr>
          <p:spPr bwMode="auto">
            <a:xfrm rot="5400000" flipH="1" flipV="1">
              <a:off x="33147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11" name="Group 10"/>
          <p:cNvGrpSpPr/>
          <p:nvPr/>
        </p:nvGrpSpPr>
        <p:grpSpPr>
          <a:xfrm>
            <a:off x="5448300" y="2819400"/>
            <a:ext cx="2400300" cy="2438400"/>
            <a:chOff x="5448300" y="2819400"/>
            <a:chExt cx="2400300" cy="2438400"/>
          </a:xfrm>
        </p:grpSpPr>
        <p:sp>
          <p:nvSpPr>
            <p:cNvPr id="29" name="Rectangle 28"/>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0" name="Rectangle 29"/>
            <p:cNvSpPr>
              <a:spLocks noChangeArrowheads="1"/>
            </p:cNvSpPr>
            <p:nvPr/>
          </p:nvSpPr>
          <p:spPr bwMode="auto">
            <a:xfrm>
              <a:off x="67056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31" name="Can 30"/>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32" name="Straight Arrow Connector 31"/>
            <p:cNvCxnSpPr>
              <a:stCxn id="29" idx="2"/>
              <a:endCxn id="31"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Elbow Connector 32"/>
            <p:cNvCxnSpPr>
              <a:stCxn id="24" idx="3"/>
              <a:endCxn id="30" idx="0"/>
            </p:cNvCxnSpPr>
            <p:nvPr/>
          </p:nvCxnSpPr>
          <p:spPr bwMode="auto">
            <a:xfrm rot="5400000" flipH="1" flipV="1">
              <a:off x="51435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39"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MapReduce Workflows</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27" name="TextBox 26"/>
          <p:cNvSpPr txBox="1"/>
          <p:nvPr/>
        </p:nvSpPr>
        <p:spPr>
          <a:xfrm>
            <a:off x="0" y="5953780"/>
            <a:ext cx="9144000" cy="523220"/>
          </a:xfrm>
          <a:prstGeom prst="rect">
            <a:avLst/>
          </a:prstGeom>
          <a:noFill/>
        </p:spPr>
        <p:txBody>
          <a:bodyPr wrap="square" rtlCol="0">
            <a:spAutoFit/>
          </a:bodyPr>
          <a:lstStyle/>
          <a:p>
            <a:pPr lvl="0" algn="ctr">
              <a:defRPr/>
            </a:pPr>
            <a:r>
              <a:rPr lang="en-US" sz="2800" b="0" kern="0" dirty="0" smtClean="0">
                <a:solidFill>
                  <a:srgbClr val="FF0000"/>
                </a:solidFill>
                <a:latin typeface="Gill Sans"/>
                <a:cs typeface="Gill Sans"/>
              </a:rPr>
              <a:t>What’s wrong?</a:t>
            </a:r>
            <a:endParaRPr lang="en-US" sz="2800" b="0" kern="0" dirty="0">
              <a:solidFill>
                <a:srgbClr val="FF0000"/>
              </a:solidFill>
              <a:latin typeface="Gill Sans"/>
              <a:cs typeface="Gill Sans"/>
            </a:endParaRPr>
          </a:p>
        </p:txBody>
      </p:sp>
    </p:spTree>
    <p:extLst>
      <p:ext uri="{BB962C8B-B14F-4D97-AF65-F5344CB8AC3E}">
        <p14:creationId xmlns:p14="http://schemas.microsoft.com/office/powerpoint/2010/main" val="1743447851"/>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3" idx="2"/>
              <a:endCxn id="5" idx="1"/>
            </p:cNvCxnSpPr>
            <p:nvPr/>
          </p:nvCxnSpPr>
          <p:spPr bwMode="auto">
            <a:xfrm>
              <a:off x="17907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4" idx="2"/>
              <a:endCxn id="16" idx="1"/>
            </p:cNvCxnSpPr>
            <p:nvPr/>
          </p:nvCxnSpPr>
          <p:spPr bwMode="auto">
            <a:xfrm>
              <a:off x="3619500" y="3429000"/>
              <a:ext cx="0" cy="10668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7"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Want MM...?</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11" name="Group 10"/>
          <p:cNvGrpSpPr/>
          <p:nvPr/>
        </p:nvGrpSpPr>
        <p:grpSpPr>
          <a:xfrm>
            <a:off x="6096000" y="1676400"/>
            <a:ext cx="1143000" cy="3581400"/>
            <a:chOff x="6096000" y="1676400"/>
            <a:chExt cx="1143000" cy="3581400"/>
          </a:xfrm>
        </p:grpSpPr>
        <p:sp>
          <p:nvSpPr>
            <p:cNvPr id="23" name="Rectangle 22"/>
            <p:cNvSpPr>
              <a:spLocks noChangeArrowheads="1"/>
            </p:cNvSpPr>
            <p:nvPr/>
          </p:nvSpPr>
          <p:spPr bwMode="auto">
            <a:xfrm>
              <a:off x="6096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4" name="Can 23"/>
            <p:cNvSpPr/>
            <p:nvPr/>
          </p:nvSpPr>
          <p:spPr bwMode="auto">
            <a:xfrm>
              <a:off x="6096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endCxn id="24" idx="1"/>
            </p:cNvCxnSpPr>
            <p:nvPr/>
          </p:nvCxnSpPr>
          <p:spPr bwMode="auto">
            <a:xfrm>
              <a:off x="6667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Rectangle 29"/>
            <p:cNvSpPr>
              <a:spLocks noChangeArrowheads="1"/>
            </p:cNvSpPr>
            <p:nvPr/>
          </p:nvSpPr>
          <p:spPr bwMode="auto">
            <a:xfrm>
              <a:off x="6096000" y="3581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Can 21"/>
            <p:cNvSpPr/>
            <p:nvPr/>
          </p:nvSpPr>
          <p:spPr bwMode="auto">
            <a:xfrm>
              <a:off x="60960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2" idx="3"/>
            </p:cNvCxnSpPr>
            <p:nvPr/>
          </p:nvCxnSpPr>
          <p:spPr bwMode="auto">
            <a:xfrm>
              <a:off x="66675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34" name="TextBox 33"/>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5" name="TextBox 34"/>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Tree>
    <p:extLst>
      <p:ext uri="{BB962C8B-B14F-4D97-AF65-F5344CB8AC3E}">
        <p14:creationId xmlns:p14="http://schemas.microsoft.com/office/powerpoint/2010/main" val="2641378197"/>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5"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0" name="Group 9"/>
          <p:cNvGrpSpPr/>
          <p:nvPr/>
        </p:nvGrpSpPr>
        <p:grpSpPr>
          <a:xfrm>
            <a:off x="1219200" y="1676400"/>
            <a:ext cx="2971800" cy="3581400"/>
            <a:chOff x="1219200" y="1676400"/>
            <a:chExt cx="2971800" cy="3581400"/>
          </a:xfrm>
        </p:grpSpPr>
        <p:sp>
          <p:nvSpPr>
            <p:cNvPr id="2" name="Rectangle 1"/>
            <p:cNvSpPr>
              <a:spLocks noChangeArrowheads="1"/>
            </p:cNvSpPr>
            <p:nvPr/>
          </p:nvSpPr>
          <p:spPr bwMode="auto">
            <a:xfrm>
              <a:off x="12192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3" name="Rectangle 2"/>
            <p:cNvSpPr>
              <a:spLocks noChangeArrowheads="1"/>
            </p:cNvSpPr>
            <p:nvPr/>
          </p:nvSpPr>
          <p:spPr bwMode="auto">
            <a:xfrm>
              <a:off x="12192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4" name="Can 3"/>
            <p:cNvSpPr/>
            <p:nvPr/>
          </p:nvSpPr>
          <p:spPr bwMode="auto">
            <a:xfrm>
              <a:off x="12192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sp>
          <p:nvSpPr>
            <p:cNvPr id="5" name="Can 4"/>
            <p:cNvSpPr/>
            <p:nvPr/>
          </p:nvSpPr>
          <p:spPr bwMode="auto">
            <a:xfrm>
              <a:off x="12192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6" name="Straight Arrow Connector 5"/>
            <p:cNvCxnSpPr>
              <a:stCxn id="4" idx="3"/>
              <a:endCxn id="3" idx="0"/>
            </p:cNvCxnSpPr>
            <p:nvPr/>
          </p:nvCxnSpPr>
          <p:spPr bwMode="auto">
            <a:xfrm>
              <a:off x="17907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9" name="Straight Arrow Connector 8"/>
            <p:cNvCxnSpPr>
              <a:stCxn id="2" idx="2"/>
              <a:endCxn id="5" idx="1"/>
            </p:cNvCxnSpPr>
            <p:nvPr/>
          </p:nvCxnSpPr>
          <p:spPr bwMode="auto">
            <a:xfrm>
              <a:off x="17907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13" name="Rectangle 12"/>
            <p:cNvSpPr>
              <a:spLocks noChangeArrowheads="1"/>
            </p:cNvSpPr>
            <p:nvPr/>
          </p:nvSpPr>
          <p:spPr bwMode="auto">
            <a:xfrm>
              <a:off x="30480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4" name="Rectangle 13"/>
            <p:cNvSpPr>
              <a:spLocks noChangeArrowheads="1"/>
            </p:cNvSpPr>
            <p:nvPr/>
          </p:nvSpPr>
          <p:spPr bwMode="auto">
            <a:xfrm>
              <a:off x="30480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16" name="Can 15"/>
            <p:cNvSpPr/>
            <p:nvPr/>
          </p:nvSpPr>
          <p:spPr bwMode="auto">
            <a:xfrm>
              <a:off x="30480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18" name="Straight Arrow Connector 17"/>
            <p:cNvCxnSpPr>
              <a:stCxn id="13" idx="2"/>
              <a:endCxn id="16" idx="1"/>
            </p:cNvCxnSpPr>
            <p:nvPr/>
          </p:nvCxnSpPr>
          <p:spPr bwMode="auto">
            <a:xfrm>
              <a:off x="36195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0" name="Elbow Connector 19"/>
            <p:cNvCxnSpPr>
              <a:stCxn id="5" idx="3"/>
              <a:endCxn id="14" idx="0"/>
            </p:cNvCxnSpPr>
            <p:nvPr/>
          </p:nvCxnSpPr>
          <p:spPr bwMode="auto">
            <a:xfrm rot="5400000" flipH="1" flipV="1">
              <a:off x="1485900" y="3124200"/>
              <a:ext cx="2438400" cy="1828800"/>
            </a:xfrm>
            <a:prstGeom prst="bentConnector5">
              <a:avLst>
                <a:gd name="adj1" fmla="val -9375"/>
                <a:gd name="adj2" fmla="val 50000"/>
                <a:gd name="adj3" fmla="val 109375"/>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39"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Want MRR?</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11" name="Group 10"/>
          <p:cNvGrpSpPr/>
          <p:nvPr/>
        </p:nvGrpSpPr>
        <p:grpSpPr>
          <a:xfrm>
            <a:off x="4876800" y="1676400"/>
            <a:ext cx="2971800" cy="3581400"/>
            <a:chOff x="4876800" y="1676400"/>
            <a:chExt cx="2971800" cy="3581400"/>
          </a:xfrm>
        </p:grpSpPr>
        <p:sp>
          <p:nvSpPr>
            <p:cNvPr id="15" name="Rectangle 14"/>
            <p:cNvSpPr>
              <a:spLocks noChangeArrowheads="1"/>
            </p:cNvSpPr>
            <p:nvPr/>
          </p:nvSpPr>
          <p:spPr bwMode="auto">
            <a:xfrm>
              <a:off x="48768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17" name="Rectangle 16"/>
            <p:cNvSpPr>
              <a:spLocks noChangeArrowheads="1"/>
            </p:cNvSpPr>
            <p:nvPr/>
          </p:nvSpPr>
          <p:spPr bwMode="auto">
            <a:xfrm>
              <a:off x="4876800" y="2819400"/>
              <a:ext cx="1143000" cy="609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b="0">
                  <a:solidFill>
                    <a:schemeClr val="bg2"/>
                  </a:solidFill>
                  <a:latin typeface="Gill Sans"/>
                  <a:cs typeface="Gill Sans"/>
                </a:rPr>
                <a:t>map</a:t>
              </a:r>
            </a:p>
          </p:txBody>
        </p:sp>
        <p:sp>
          <p:nvSpPr>
            <p:cNvPr id="22" name="Rectangle 21"/>
            <p:cNvSpPr>
              <a:spLocks noChangeArrowheads="1"/>
            </p:cNvSpPr>
            <p:nvPr/>
          </p:nvSpPr>
          <p:spPr bwMode="auto">
            <a:xfrm>
              <a:off x="6705600" y="3505200"/>
              <a:ext cx="1143000" cy="609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b="0" dirty="0" smtClean="0">
                  <a:solidFill>
                    <a:schemeClr val="bg2"/>
                  </a:solidFill>
                  <a:latin typeface="Gill Sans"/>
                  <a:cs typeface="Gill Sans"/>
                </a:rPr>
                <a:t>reduce</a:t>
              </a:r>
              <a:endParaRPr lang="en-US" b="0" dirty="0">
                <a:solidFill>
                  <a:schemeClr val="bg2"/>
                </a:solidFill>
                <a:latin typeface="Gill Sans"/>
                <a:cs typeface="Gill Sans"/>
              </a:endParaRPr>
            </a:p>
          </p:txBody>
        </p:sp>
        <p:sp>
          <p:nvSpPr>
            <p:cNvPr id="24" name="Can 23"/>
            <p:cNvSpPr/>
            <p:nvPr/>
          </p:nvSpPr>
          <p:spPr bwMode="auto">
            <a:xfrm>
              <a:off x="6705600" y="44958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5" name="Straight Arrow Connector 24"/>
            <p:cNvCxnSpPr>
              <a:stCxn id="22" idx="2"/>
              <a:endCxn id="24" idx="1"/>
            </p:cNvCxnSpPr>
            <p:nvPr/>
          </p:nvCxnSpPr>
          <p:spPr bwMode="auto">
            <a:xfrm>
              <a:off x="7277100" y="41148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6" name="Elbow Connector 25"/>
            <p:cNvCxnSpPr>
              <a:stCxn id="15" idx="2"/>
              <a:endCxn id="22" idx="0"/>
            </p:cNvCxnSpPr>
            <p:nvPr/>
          </p:nvCxnSpPr>
          <p:spPr bwMode="auto">
            <a:xfrm rot="5400000" flipH="1" flipV="1">
              <a:off x="6057900" y="2895600"/>
              <a:ext cx="609600" cy="1828800"/>
            </a:xfrm>
            <a:prstGeom prst="bentConnector5">
              <a:avLst>
                <a:gd name="adj1" fmla="val -37500"/>
                <a:gd name="adj2" fmla="val 50000"/>
                <a:gd name="adj3" fmla="val 137500"/>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7" name="Can 26"/>
            <p:cNvSpPr/>
            <p:nvPr/>
          </p:nvSpPr>
          <p:spPr bwMode="auto">
            <a:xfrm>
              <a:off x="4876800" y="1676400"/>
              <a:ext cx="1143000" cy="762000"/>
            </a:xfrm>
            <a:prstGeom prst="can">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ctr" anchorCtr="0" compatLnSpc="1">
              <a:prstTxWarp prst="textNoShape">
                <a:avLst/>
              </a:prstTxWarp>
            </a:bodyPr>
            <a:lstStyle/>
            <a:p>
              <a:pPr marL="0" marR="0" indent="0" algn="ctr" defTabSz="914400" rtl="0" eaLnBrk="0" fontAlgn="base" latinLnBrk="0" hangingPunct="0">
                <a:lnSpc>
                  <a:spcPct val="100000"/>
                </a:lnSpc>
                <a:spcBef>
                  <a:spcPct val="0"/>
                </a:spcBef>
                <a:spcAft>
                  <a:spcPct val="0"/>
                </a:spcAft>
                <a:buClrTx/>
                <a:buSzTx/>
                <a:buFontTx/>
                <a:buNone/>
                <a:tabLst/>
              </a:pPr>
              <a:r>
                <a:rPr kumimoji="0" lang="en-US" sz="1600" b="0" i="0" u="none" strike="noStrike" cap="none" normalizeH="0" baseline="0" dirty="0" smtClean="0">
                  <a:ln>
                    <a:noFill/>
                  </a:ln>
                  <a:solidFill>
                    <a:schemeClr val="bg1"/>
                  </a:solidFill>
                  <a:effectLst/>
                  <a:latin typeface="Gill Sans"/>
                  <a:cs typeface="Gill Sans"/>
                </a:rPr>
                <a:t>HDFS</a:t>
              </a:r>
            </a:p>
          </p:txBody>
        </p:sp>
        <p:cxnSp>
          <p:nvCxnSpPr>
            <p:cNvPr id="28" name="Straight Arrow Connector 27"/>
            <p:cNvCxnSpPr>
              <a:stCxn id="27" idx="3"/>
            </p:cNvCxnSpPr>
            <p:nvPr/>
          </p:nvCxnSpPr>
          <p:spPr bwMode="auto">
            <a:xfrm>
              <a:off x="5448300" y="2438400"/>
              <a:ext cx="0" cy="3810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9" name="TextBox 28"/>
          <p:cNvSpPr txBox="1"/>
          <p:nvPr/>
        </p:nvSpPr>
        <p:spPr>
          <a:xfrm>
            <a:off x="2133600" y="4983540"/>
            <a:ext cx="1226417" cy="1569660"/>
          </a:xfrm>
          <a:prstGeom prst="rect">
            <a:avLst/>
          </a:prstGeom>
          <a:noFill/>
        </p:spPr>
        <p:txBody>
          <a:bodyPr wrap="none" rtlCol="0">
            <a:spAutoFit/>
          </a:bodyPr>
          <a:lstStyle/>
          <a:p>
            <a:r>
              <a:rPr lang="en-US" sz="9600" dirty="0" smtClean="0">
                <a:solidFill>
                  <a:srgbClr val="008000"/>
                </a:solidFill>
                <a:latin typeface="Zapf Dingbats"/>
                <a:ea typeface="Zapf Dingbats"/>
                <a:cs typeface="Zapf Dingbats"/>
                <a:sym typeface="Zapf Dingbats"/>
              </a:rPr>
              <a:t>✔</a:t>
            </a:r>
            <a:endParaRPr lang="en-US" sz="9600" dirty="0">
              <a:solidFill>
                <a:srgbClr val="008000"/>
              </a:solidFill>
              <a:latin typeface="Gill Sans"/>
              <a:cs typeface="Gill Sans"/>
            </a:endParaRPr>
          </a:p>
        </p:txBody>
      </p:sp>
      <p:sp>
        <p:nvSpPr>
          <p:cNvPr id="30" name="TextBox 29"/>
          <p:cNvSpPr txBox="1"/>
          <p:nvPr/>
        </p:nvSpPr>
        <p:spPr>
          <a:xfrm>
            <a:off x="6248400" y="4953000"/>
            <a:ext cx="902811" cy="1569660"/>
          </a:xfrm>
          <a:prstGeom prst="rect">
            <a:avLst/>
          </a:prstGeom>
          <a:noFill/>
        </p:spPr>
        <p:txBody>
          <a:bodyPr wrap="none" rtlCol="0">
            <a:spAutoFit/>
          </a:bodyPr>
          <a:lstStyle/>
          <a:p>
            <a:r>
              <a:rPr lang="en-US" sz="9600" dirty="0" smtClean="0">
                <a:solidFill>
                  <a:srgbClr val="FF0000"/>
                </a:solidFill>
                <a:latin typeface="Zapf Dingbats"/>
                <a:ea typeface="Zapf Dingbats"/>
                <a:cs typeface="Zapf Dingbats"/>
                <a:sym typeface="Zapf Dingbats"/>
              </a:rPr>
              <a:t>✗</a:t>
            </a:r>
            <a:endParaRPr lang="en-US" sz="9600" dirty="0">
              <a:solidFill>
                <a:srgbClr val="FF0000"/>
              </a:solidFill>
              <a:latin typeface="Gill Sans"/>
              <a:cs typeface="Gill Sans"/>
            </a:endParaRPr>
          </a:p>
        </p:txBody>
      </p:sp>
    </p:spTree>
    <p:extLst>
      <p:ext uri="{BB962C8B-B14F-4D97-AF65-F5344CB8AC3E}">
        <p14:creationId xmlns:p14="http://schemas.microsoft.com/office/powerpoint/2010/main" val="3127697696"/>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1752600" y="2209800"/>
            <a:ext cx="55626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Let’s enrich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898447867"/>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Graph Operators</a:t>
            </a:r>
            <a:endParaRPr lang="en-US" dirty="0"/>
          </a:p>
        </p:txBody>
      </p:sp>
      <p:pic>
        <p:nvPicPr>
          <p:cNvPr id="4" name="Picture 3" descr="Dryad-configs.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4394" y="1295400"/>
            <a:ext cx="8671006" cy="4648200"/>
          </a:xfrm>
          <a:prstGeom prst="rect">
            <a:avLst/>
          </a:prstGeom>
        </p:spPr>
      </p:pic>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Tree>
    <p:extLst>
      <p:ext uri="{BB962C8B-B14F-4D97-AF65-F5344CB8AC3E}">
        <p14:creationId xmlns:p14="http://schemas.microsoft.com/office/powerpoint/2010/main" val="421038066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Architecture</a:t>
            </a:r>
            <a:endParaRPr lang="en-US" dirty="0"/>
          </a:p>
        </p:txBody>
      </p:sp>
      <p:pic>
        <p:nvPicPr>
          <p:cNvPr id="4" name="Picture 3"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066800"/>
            <a:ext cx="7644121" cy="4267200"/>
          </a:xfrm>
          <a:prstGeom prst="rect">
            <a:avLst/>
          </a:prstGeom>
        </p:spPr>
      </p:pic>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5" name="TextBox 4"/>
          <p:cNvSpPr txBox="1"/>
          <p:nvPr/>
        </p:nvSpPr>
        <p:spPr>
          <a:xfrm>
            <a:off x="304800" y="5410200"/>
            <a:ext cx="8534400" cy="1077218"/>
          </a:xfrm>
          <a:prstGeom prst="rect">
            <a:avLst/>
          </a:prstGeom>
          <a:noFill/>
        </p:spPr>
        <p:txBody>
          <a:bodyPr wrap="square" rtlCol="0">
            <a:spAutoFit/>
          </a:bodyPr>
          <a:lstStyle/>
          <a:p>
            <a:r>
              <a:rPr lang="en-US" b="0" dirty="0" smtClean="0">
                <a:solidFill>
                  <a:srgbClr val="000000"/>
                </a:solidFill>
                <a:latin typeface="Gill Sans"/>
                <a:cs typeface="Gill Sans"/>
              </a:rPr>
              <a:t>The </a:t>
            </a:r>
            <a:r>
              <a:rPr lang="en-US" b="0" dirty="0">
                <a:solidFill>
                  <a:srgbClr val="000000"/>
                </a:solidFill>
                <a:latin typeface="Gill Sans"/>
                <a:cs typeface="Gill Sans"/>
              </a:rPr>
              <a:t>Dryad system organization. The job manager (JM</a:t>
            </a:r>
            <a:r>
              <a:rPr lang="en-US" b="0" dirty="0" smtClean="0">
                <a:solidFill>
                  <a:srgbClr val="000000"/>
                </a:solidFill>
                <a:latin typeface="Gill Sans"/>
                <a:cs typeface="Gill Sans"/>
              </a:rPr>
              <a:t>) consults </a:t>
            </a:r>
            <a:r>
              <a:rPr lang="en-US" b="0" dirty="0">
                <a:solidFill>
                  <a:srgbClr val="000000"/>
                </a:solidFill>
                <a:latin typeface="Gill Sans"/>
                <a:cs typeface="Gill Sans"/>
              </a:rPr>
              <a:t>the name server (NS) to discover the list of available </a:t>
            </a:r>
            <a:r>
              <a:rPr lang="en-US" b="0" dirty="0" smtClean="0">
                <a:solidFill>
                  <a:srgbClr val="000000"/>
                </a:solidFill>
                <a:latin typeface="Gill Sans"/>
                <a:cs typeface="Gill Sans"/>
              </a:rPr>
              <a:t>computers. It </a:t>
            </a:r>
            <a:r>
              <a:rPr lang="en-US" b="0" dirty="0">
                <a:solidFill>
                  <a:srgbClr val="000000"/>
                </a:solidFill>
                <a:latin typeface="Gill Sans"/>
                <a:cs typeface="Gill Sans"/>
              </a:rPr>
              <a:t>maintains the job graph and schedules running vertices (V</a:t>
            </a:r>
            <a:r>
              <a:rPr lang="en-US" b="0" dirty="0" smtClean="0">
                <a:solidFill>
                  <a:srgbClr val="000000"/>
                </a:solidFill>
                <a:latin typeface="Gill Sans"/>
                <a:cs typeface="Gill Sans"/>
              </a:rPr>
              <a:t>) as </a:t>
            </a:r>
            <a:r>
              <a:rPr lang="en-US" b="0" dirty="0">
                <a:solidFill>
                  <a:srgbClr val="000000"/>
                </a:solidFill>
                <a:latin typeface="Gill Sans"/>
                <a:cs typeface="Gill Sans"/>
              </a:rPr>
              <a:t>computers become available using the daemon (D) as a </a:t>
            </a:r>
            <a:r>
              <a:rPr lang="en-US" b="0" dirty="0" smtClean="0">
                <a:solidFill>
                  <a:srgbClr val="000000"/>
                </a:solidFill>
                <a:latin typeface="Gill Sans"/>
                <a:cs typeface="Gill Sans"/>
              </a:rPr>
              <a:t>proxy. Vertices </a:t>
            </a:r>
            <a:r>
              <a:rPr lang="en-US" b="0" dirty="0">
                <a:solidFill>
                  <a:srgbClr val="000000"/>
                </a:solidFill>
                <a:latin typeface="Gill Sans"/>
                <a:cs typeface="Gill Sans"/>
              </a:rPr>
              <a:t>exchange data through files, TCP pipes, or shared-</a:t>
            </a:r>
            <a:r>
              <a:rPr lang="en-US" b="0" dirty="0" smtClean="0">
                <a:solidFill>
                  <a:srgbClr val="000000"/>
                </a:solidFill>
                <a:latin typeface="Gill Sans"/>
                <a:cs typeface="Gill Sans"/>
              </a:rPr>
              <a:t>memory channels</a:t>
            </a:r>
            <a:r>
              <a:rPr lang="en-US" b="0" dirty="0">
                <a:solidFill>
                  <a:srgbClr val="000000"/>
                </a:solidFill>
                <a:latin typeface="Gill Sans"/>
                <a:cs typeface="Gill Sans"/>
              </a:rPr>
              <a:t>. The shaded bar indicates the vertices in the job that </a:t>
            </a:r>
            <a:r>
              <a:rPr lang="en-US" b="0" dirty="0" smtClean="0">
                <a:solidFill>
                  <a:srgbClr val="000000"/>
                </a:solidFill>
                <a:latin typeface="Gill Sans"/>
                <a:cs typeface="Gill Sans"/>
              </a:rPr>
              <a:t>are currently </a:t>
            </a:r>
            <a:r>
              <a:rPr lang="en-US" b="0" dirty="0">
                <a:solidFill>
                  <a:srgbClr val="000000"/>
                </a:solidFill>
                <a:latin typeface="Gill Sans"/>
                <a:cs typeface="Gill Sans"/>
              </a:rPr>
              <a:t>running.</a:t>
            </a:r>
          </a:p>
        </p:txBody>
      </p:sp>
    </p:spTree>
    <p:extLst>
      <p:ext uri="{BB962C8B-B14F-4D97-AF65-F5344CB8AC3E}">
        <p14:creationId xmlns:p14="http://schemas.microsoft.com/office/powerpoint/2010/main" val="248518088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Cool </a:t>
            </a:r>
            <a:r>
              <a:rPr lang="en-US" dirty="0"/>
              <a:t>T</a:t>
            </a:r>
            <a:r>
              <a:rPr lang="en-US" dirty="0" smtClean="0"/>
              <a:t>ricks</a:t>
            </a:r>
            <a:endParaRPr lang="en-US" dirty="0"/>
          </a:p>
        </p:txBody>
      </p:sp>
      <p:sp>
        <p:nvSpPr>
          <p:cNvPr id="3" name="Content Placeholder 2"/>
          <p:cNvSpPr>
            <a:spLocks noGrp="1"/>
          </p:cNvSpPr>
          <p:nvPr>
            <p:ph idx="1"/>
          </p:nvPr>
        </p:nvSpPr>
        <p:spPr/>
        <p:txBody>
          <a:bodyPr/>
          <a:lstStyle/>
          <a:p>
            <a:r>
              <a:rPr lang="en-US" dirty="0" smtClean="0"/>
              <a:t>Channel: abstraction for vertex-to-vertex communication</a:t>
            </a:r>
          </a:p>
          <a:p>
            <a:pPr lvl="1"/>
            <a:r>
              <a:rPr lang="en-US" dirty="0" smtClean="0"/>
              <a:t>File</a:t>
            </a:r>
          </a:p>
          <a:p>
            <a:pPr lvl="1"/>
            <a:r>
              <a:rPr lang="en-US" dirty="0" smtClean="0"/>
              <a:t>TCP pipe</a:t>
            </a:r>
          </a:p>
          <a:p>
            <a:pPr lvl="1"/>
            <a:r>
              <a:rPr lang="en-US" dirty="0" smtClean="0"/>
              <a:t>Shared memory</a:t>
            </a:r>
          </a:p>
          <a:p>
            <a:r>
              <a:rPr lang="en-US" dirty="0" smtClean="0"/>
              <a:t>Runtime graph refinement</a:t>
            </a:r>
          </a:p>
          <a:p>
            <a:pPr lvl="1"/>
            <a:r>
              <a:rPr lang="en-US" dirty="0" smtClean="0"/>
              <a:t>Size of input is not known until runtime</a:t>
            </a:r>
          </a:p>
          <a:p>
            <a:pPr lvl="1"/>
            <a:r>
              <a:rPr lang="en-US" dirty="0" smtClean="0"/>
              <a:t>Automatically rewrite graph based on invariant properties</a:t>
            </a:r>
            <a:endParaRPr lang="en-US" dirty="0"/>
          </a:p>
        </p:txBody>
      </p:sp>
      <p:sp>
        <p:nvSpPr>
          <p:cNvPr id="4" name="TextBox 3"/>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Tree>
    <p:extLst>
      <p:ext uri="{BB962C8B-B14F-4D97-AF65-F5344CB8AC3E}">
        <p14:creationId xmlns:p14="http://schemas.microsoft.com/office/powerpoint/2010/main" val="13872299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Dryad: Sample Program</a:t>
            </a:r>
            <a:endParaRPr lang="en-US" dirty="0"/>
          </a:p>
        </p:txBody>
      </p:sp>
      <p:pic>
        <p:nvPicPr>
          <p:cNvPr id="4" name="Picture 3" descr="Dryad-grap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57200" y="1066799"/>
            <a:ext cx="2311400" cy="5334001"/>
          </a:xfrm>
          <a:prstGeom prst="rect">
            <a:avLst/>
          </a:prstGeom>
        </p:spPr>
      </p:pic>
      <p:pic>
        <p:nvPicPr>
          <p:cNvPr id="6" name="Picture 5" descr="Dryad-program.pdf"/>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95600" y="2133600"/>
            <a:ext cx="5943600" cy="3284621"/>
          </a:xfrm>
          <a:prstGeom prst="rect">
            <a:avLst/>
          </a:prstGeom>
        </p:spPr>
      </p:pic>
      <p:sp>
        <p:nvSpPr>
          <p:cNvPr id="7" name="TextBox 6"/>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Tree>
    <p:extLst>
      <p:ext uri="{BB962C8B-B14F-4D97-AF65-F5344CB8AC3E}">
        <p14:creationId xmlns:p14="http://schemas.microsoft.com/office/powerpoint/2010/main" val="279841413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descr="PRY_01.jpe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145572" y="0"/>
            <a:ext cx="10289572" cy="6858000"/>
          </a:xfrm>
          <a:prstGeom prst="rect">
            <a:avLst/>
          </a:prstGeom>
        </p:spPr>
      </p:pic>
      <p:sp>
        <p:nvSpPr>
          <p:cNvPr id="3" name="TextBox 4"/>
          <p:cNvSpPr txBox="1">
            <a:spLocks noChangeArrowheads="1"/>
          </p:cNvSpPr>
          <p:nvPr/>
        </p:nvSpPr>
        <p:spPr bwMode="auto">
          <a:xfrm>
            <a:off x="0" y="6611938"/>
            <a:ext cx="1075773" cy="246221"/>
          </a:xfrm>
          <a:prstGeom prst="rect">
            <a:avLst/>
          </a:prstGeom>
          <a:noFill/>
          <a:ln w="9525">
            <a:noFill/>
            <a:miter lim="800000"/>
            <a:headEnd/>
            <a:tailEnd/>
          </a:ln>
        </p:spPr>
        <p:txBody>
          <a:bodyPr wrap="none">
            <a:spAutoFit/>
          </a:bodyPr>
          <a:lstStyle/>
          <a:p>
            <a:r>
              <a:rPr lang="en-US" sz="1000" b="0" dirty="0"/>
              <a:t>Source: </a:t>
            </a:r>
            <a:r>
              <a:rPr lang="en-US" sz="1000" b="0" dirty="0" smtClean="0"/>
              <a:t>Google</a:t>
            </a:r>
            <a:endParaRPr lang="en-US" sz="1000" b="0" dirty="0"/>
          </a:p>
        </p:txBody>
      </p:sp>
      <p:sp>
        <p:nvSpPr>
          <p:cNvPr id="4" name="Text Box 4"/>
          <p:cNvSpPr txBox="1">
            <a:spLocks noChangeArrowheads="1"/>
          </p:cNvSpPr>
          <p:nvPr/>
        </p:nvSpPr>
        <p:spPr bwMode="auto">
          <a:xfrm>
            <a:off x="0" y="1625024"/>
            <a:ext cx="91440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The datacenter </a:t>
            </a:r>
            <a:r>
              <a:rPr lang="en-US" sz="3200" b="0" i="1" dirty="0" smtClean="0">
                <a:solidFill>
                  <a:srgbClr val="FFFFFF"/>
                </a:solidFill>
                <a:latin typeface="Gill Sans"/>
                <a:cs typeface="Gill Sans"/>
              </a:rPr>
              <a:t>is</a:t>
            </a:r>
            <a:r>
              <a:rPr lang="en-US" sz="3200" b="0" dirty="0" smtClean="0">
                <a:solidFill>
                  <a:srgbClr val="FFFFFF"/>
                </a:solidFill>
                <a:latin typeface="Gill Sans"/>
                <a:cs typeface="Gill Sans"/>
              </a:rPr>
              <a:t> the computer!</a:t>
            </a:r>
            <a:endParaRPr lang="en-US" sz="3200" b="0" dirty="0">
              <a:solidFill>
                <a:srgbClr val="FFFFFF"/>
              </a:solidFill>
              <a:latin typeface="Gill Sans"/>
              <a:cs typeface="Gill Sans"/>
            </a:endParaRPr>
          </a:p>
        </p:txBody>
      </p:sp>
      <p:sp>
        <p:nvSpPr>
          <p:cNvPr id="7" name="Text Box 4"/>
          <p:cNvSpPr txBox="1">
            <a:spLocks noChangeArrowheads="1"/>
          </p:cNvSpPr>
          <p:nvPr/>
        </p:nvSpPr>
        <p:spPr bwMode="auto">
          <a:xfrm>
            <a:off x="2057400" y="2209800"/>
            <a:ext cx="5029200" cy="584776"/>
          </a:xfrm>
          <a:prstGeom prst="rect">
            <a:avLst/>
          </a:prstGeom>
          <a:noFill/>
          <a:ln w="9525">
            <a:noFill/>
            <a:miter lim="800000"/>
            <a:headEnd/>
            <a:tailEnd/>
          </a:ln>
        </p:spPr>
        <p:txBody>
          <a:bodyPr wrap="square">
            <a:spAutoFit/>
          </a:bodyPr>
          <a:lstStyle/>
          <a:p>
            <a:pPr algn="ctr"/>
            <a:r>
              <a:rPr lang="en-US" sz="3200" b="0" dirty="0" smtClean="0">
                <a:solidFill>
                  <a:srgbClr val="FFFFFF"/>
                </a:solidFill>
                <a:latin typeface="Gill Sans"/>
                <a:cs typeface="Gill Sans"/>
              </a:rPr>
              <a:t>What’s the instruction set?</a:t>
            </a:r>
            <a:endParaRPr lang="en-US" sz="3200" b="0" dirty="0">
              <a:solidFill>
                <a:srgbClr val="FFFFFF"/>
              </a:solidFill>
              <a:latin typeface="Gill Sans"/>
              <a:cs typeface="Gill Sans"/>
            </a:endParaRPr>
          </a:p>
        </p:txBody>
      </p:sp>
    </p:spTree>
    <p:extLst>
      <p:ext uri="{BB962C8B-B14F-4D97-AF65-F5344CB8AC3E}">
        <p14:creationId xmlns:p14="http://schemas.microsoft.com/office/powerpoint/2010/main" val="2383365676"/>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DryadLINQ</a:t>
            </a:r>
            <a:endParaRPr lang="en-US" dirty="0"/>
          </a:p>
        </p:txBody>
      </p:sp>
      <p:sp>
        <p:nvSpPr>
          <p:cNvPr id="3" name="Content Placeholder 2"/>
          <p:cNvSpPr>
            <a:spLocks noGrp="1"/>
          </p:cNvSpPr>
          <p:nvPr>
            <p:ph idx="1"/>
          </p:nvPr>
        </p:nvSpPr>
        <p:spPr/>
        <p:txBody>
          <a:bodyPr/>
          <a:lstStyle/>
          <a:p>
            <a:r>
              <a:rPr lang="en-US" dirty="0" smtClean="0"/>
              <a:t>LINQ = Language </a:t>
            </a:r>
            <a:r>
              <a:rPr lang="en-US" dirty="0" err="1" smtClean="0"/>
              <a:t>INtegrated</a:t>
            </a:r>
            <a:r>
              <a:rPr lang="en-US" dirty="0" smtClean="0"/>
              <a:t> Query</a:t>
            </a:r>
          </a:p>
          <a:p>
            <a:pPr lvl="1"/>
            <a:r>
              <a:rPr lang="en-US" dirty="0" smtClean="0"/>
              <a:t>.NET constructs for combining imperative and declarative programming</a:t>
            </a:r>
          </a:p>
          <a:p>
            <a:r>
              <a:rPr lang="en-US" dirty="0" smtClean="0"/>
              <a:t>Developers write in </a:t>
            </a:r>
            <a:r>
              <a:rPr lang="en-US" dirty="0" err="1" smtClean="0"/>
              <a:t>DryadLINQ</a:t>
            </a:r>
            <a:endParaRPr lang="en-US" dirty="0" smtClean="0"/>
          </a:p>
          <a:p>
            <a:pPr lvl="1"/>
            <a:r>
              <a:rPr lang="en-US" dirty="0" smtClean="0"/>
              <a:t>Program compiled into computations that run on Dryad</a:t>
            </a:r>
          </a:p>
          <a:p>
            <a:pPr lvl="1"/>
            <a:endParaRPr lang="en-US" dirty="0"/>
          </a:p>
        </p:txBody>
      </p:sp>
      <p:sp>
        <p:nvSpPr>
          <p:cNvPr id="4" name="TextBox 3"/>
          <p:cNvSpPr txBox="1"/>
          <p:nvPr/>
        </p:nvSpPr>
        <p:spPr>
          <a:xfrm>
            <a:off x="3429000" y="5791200"/>
            <a:ext cx="2670923" cy="584776"/>
          </a:xfrm>
          <a:prstGeom prst="rect">
            <a:avLst/>
          </a:prstGeom>
          <a:noFill/>
        </p:spPr>
        <p:txBody>
          <a:bodyPr wrap="none" rtlCol="0">
            <a:spAutoFit/>
          </a:bodyPr>
          <a:lstStyle/>
          <a:p>
            <a:r>
              <a:rPr lang="en-US" sz="3200" b="0" dirty="0" smtClean="0">
                <a:solidFill>
                  <a:srgbClr val="FF0000"/>
                </a:solidFill>
                <a:latin typeface="Gill Sans"/>
                <a:cs typeface="Gill Sans"/>
              </a:rPr>
              <a:t>Sound familiar?</a:t>
            </a:r>
            <a:endParaRPr lang="en-US" sz="3200" b="0" dirty="0">
              <a:solidFill>
                <a:srgbClr val="FF0000"/>
              </a:solidFill>
              <a:latin typeface="Gill Sans"/>
              <a:cs typeface="Gill Sans"/>
            </a:endParaRPr>
          </a:p>
        </p:txBody>
      </p:sp>
      <p:sp>
        <p:nvSpPr>
          <p:cNvPr id="5" name="TextBox 4"/>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Yu et al. (2008) </a:t>
            </a:r>
            <a:r>
              <a:rPr lang="en-US" sz="1000" b="0" dirty="0" err="1">
                <a:solidFill>
                  <a:schemeClr val="bg1"/>
                </a:solidFill>
              </a:rPr>
              <a:t>DryadLINQ</a:t>
            </a:r>
            <a:r>
              <a:rPr lang="en-US" sz="1000" b="0" dirty="0">
                <a:solidFill>
                  <a:schemeClr val="bg1"/>
                </a:solidFill>
              </a:rPr>
              <a:t>: A System for General-Purpose Distributed Data-Parallel Computing Using a High-Level Language. OSDI.</a:t>
            </a:r>
          </a:p>
        </p:txBody>
      </p:sp>
    </p:spTree>
    <p:extLst>
      <p:ext uri="{BB962C8B-B14F-4D97-AF65-F5344CB8AC3E}">
        <p14:creationId xmlns:p14="http://schemas.microsoft.com/office/powerpoint/2010/main" val="224739976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err="1" smtClean="0"/>
              <a:t>DryadLINQ</a:t>
            </a:r>
            <a:r>
              <a:rPr lang="en-US" dirty="0" smtClean="0"/>
              <a:t>: Word Count</a:t>
            </a:r>
            <a:endParaRPr lang="en-US" dirty="0"/>
          </a:p>
        </p:txBody>
      </p:sp>
      <p:sp>
        <p:nvSpPr>
          <p:cNvPr id="4" name="TextBox 3"/>
          <p:cNvSpPr txBox="1"/>
          <p:nvPr/>
        </p:nvSpPr>
        <p:spPr>
          <a:xfrm>
            <a:off x="533400" y="1258192"/>
            <a:ext cx="8305800" cy="1815882"/>
          </a:xfrm>
          <a:prstGeom prst="rect">
            <a:avLst/>
          </a:prstGeom>
          <a:noFill/>
          <a:ln>
            <a:noFill/>
          </a:ln>
        </p:spPr>
        <p:txBody>
          <a:bodyPr wrap="square" rtlCol="0">
            <a:spAutoFit/>
          </a:bodyPr>
          <a:lstStyle/>
          <a:p>
            <a:r>
              <a:rPr lang="en-US" sz="1400" b="0" dirty="0" err="1" smtClean="0">
                <a:solidFill>
                  <a:srgbClr val="000000"/>
                </a:solidFill>
                <a:latin typeface="Andale Mono"/>
                <a:cs typeface="Andale Mono"/>
              </a:rPr>
              <a:t>PartitionedTable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 </a:t>
            </a:r>
            <a:r>
              <a:rPr lang="en-US" sz="1400" b="0" dirty="0" err="1">
                <a:solidFill>
                  <a:srgbClr val="000000"/>
                </a:solidFill>
                <a:latin typeface="Andale Mono"/>
                <a:cs typeface="Andale Mono"/>
              </a:rPr>
              <a:t>inputTable</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PartitionedTable.Get</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LineRecord</a:t>
            </a:r>
            <a:r>
              <a:rPr lang="en-US" sz="1400" b="0" dirty="0">
                <a:solidFill>
                  <a:srgbClr val="000000"/>
                </a:solidFill>
                <a:latin typeface="Andale Mono"/>
                <a:cs typeface="Andale Mono"/>
              </a:rPr>
              <a:t>&gt;(</a:t>
            </a:r>
            <a:r>
              <a:rPr lang="en-US" sz="1400" b="0" dirty="0" err="1">
                <a:solidFill>
                  <a:srgbClr val="000000"/>
                </a:solidFill>
                <a:latin typeface="Andale Mono"/>
                <a:cs typeface="Andale Mono"/>
              </a:rPr>
              <a:t>uri</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endParaRPr lang="en-US" sz="1400" b="0" dirty="0">
              <a:solidFill>
                <a:srgbClr val="000000"/>
              </a:solidFill>
              <a:latin typeface="Andale Mono"/>
              <a:cs typeface="Andale Mono"/>
            </a:endParaRP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&lt;string&gt; words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inputTable.SelectMany</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x.line.Split</a:t>
            </a:r>
            <a:r>
              <a:rPr lang="en-US" sz="1400" b="0" dirty="0">
                <a:solidFill>
                  <a:srgbClr val="000000"/>
                </a:solidFill>
                <a:latin typeface="Andale Mono"/>
                <a:cs typeface="Andale Mono"/>
              </a:rPr>
              <a:t>(' '))</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a:t>
            </a:r>
            <a:r>
              <a:rPr lang="en-US" sz="1400" b="0" dirty="0" err="1">
                <a:solidFill>
                  <a:srgbClr val="000000"/>
                </a:solidFill>
                <a:latin typeface="Andale Mono"/>
                <a:cs typeface="Andale Mono"/>
              </a:rPr>
              <a:t>IGrouping</a:t>
            </a:r>
            <a:r>
              <a:rPr lang="en-US" sz="1400" b="0" dirty="0">
                <a:solidFill>
                  <a:srgbClr val="000000"/>
                </a:solidFill>
                <a:latin typeface="Andale Mono"/>
                <a:cs typeface="Andale Mono"/>
              </a:rPr>
              <a:t>&lt;string, string&gt;&gt; groups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words.GroupBy</a:t>
            </a:r>
            <a:r>
              <a:rPr lang="en-US" sz="1400" b="0" dirty="0">
                <a:solidFill>
                  <a:srgbClr val="000000"/>
                </a:solidFill>
                <a:latin typeface="Andale Mono"/>
                <a:cs typeface="Andale Mono"/>
              </a:rPr>
              <a:t>(x =&gt; x)</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counts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groups.Select</a:t>
            </a:r>
            <a:r>
              <a:rPr lang="en-US" sz="1400" b="0" dirty="0">
                <a:solidFill>
                  <a:srgbClr val="000000"/>
                </a:solidFill>
                <a:latin typeface="Andale Mono"/>
                <a:cs typeface="Andale Mono"/>
              </a:rPr>
              <a:t>(x =&gt; new Pair(</a:t>
            </a:r>
            <a:r>
              <a:rPr lang="en-US" sz="1400" b="0" dirty="0" err="1">
                <a:solidFill>
                  <a:srgbClr val="000000"/>
                </a:solidFill>
                <a:latin typeface="Andale Mono"/>
                <a:cs typeface="Andale Mono"/>
              </a:rPr>
              <a:t>x.Key</a:t>
            </a:r>
            <a:r>
              <a:rPr lang="en-US" sz="1400" b="0" dirty="0">
                <a:solidFill>
                  <a:srgbClr val="000000"/>
                </a:solidFill>
                <a:latin typeface="Andale Mono"/>
                <a:cs typeface="Andale Mono"/>
              </a:rPr>
              <a: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ordered </a:t>
            </a:r>
            <a:r>
              <a:rPr lang="en-US" sz="1400" b="0" dirty="0" smtClean="0">
                <a:solidFill>
                  <a:srgbClr val="000000"/>
                </a:solidFill>
                <a:latin typeface="Andale Mono"/>
                <a:cs typeface="Andale Mono"/>
              </a:rPr>
              <a:t>= </a:t>
            </a:r>
            <a:r>
              <a:rPr lang="en-US" sz="1400" b="0" dirty="0" err="1" smtClean="0">
                <a:solidFill>
                  <a:srgbClr val="000000"/>
                </a:solidFill>
                <a:latin typeface="Andale Mono"/>
                <a:cs typeface="Andale Mono"/>
              </a:rPr>
              <a:t>counts.OrderByDescending</a:t>
            </a:r>
            <a:r>
              <a:rPr lang="en-US" sz="1400" b="0" dirty="0">
                <a:solidFill>
                  <a:srgbClr val="000000"/>
                </a:solidFill>
                <a:latin typeface="Andale Mono"/>
                <a:cs typeface="Andale Mono"/>
              </a:rPr>
              <a:t>(x =&gt; </a:t>
            </a:r>
            <a:r>
              <a:rPr lang="en-US" sz="1400" b="0" dirty="0" err="1">
                <a:solidFill>
                  <a:srgbClr val="000000"/>
                </a:solidFill>
                <a:latin typeface="Andale Mono"/>
                <a:cs typeface="Andale Mono"/>
              </a:rPr>
              <a:t>x.Count</a:t>
            </a:r>
            <a:r>
              <a:rPr lang="en-US" sz="1400" b="0" dirty="0">
                <a:solidFill>
                  <a:srgbClr val="000000"/>
                </a:solidFill>
                <a:latin typeface="Andale Mono"/>
                <a:cs typeface="Andale Mono"/>
              </a:rPr>
              <a:t>)</a:t>
            </a:r>
            <a:r>
              <a:rPr lang="en-US" sz="1400" b="0" dirty="0" smtClean="0">
                <a:solidFill>
                  <a:srgbClr val="000000"/>
                </a:solidFill>
                <a:latin typeface="Andale Mono"/>
                <a:cs typeface="Andale Mono"/>
              </a:rPr>
              <a:t>;</a:t>
            </a:r>
          </a:p>
          <a:p>
            <a:r>
              <a:rPr lang="en-US" sz="1400" b="0" dirty="0" err="1" smtClean="0">
                <a:solidFill>
                  <a:srgbClr val="000000"/>
                </a:solidFill>
                <a:latin typeface="Andale Mono"/>
                <a:cs typeface="Andale Mono"/>
              </a:rPr>
              <a:t>IQueryable</a:t>
            </a:r>
            <a:r>
              <a:rPr lang="en-US" sz="1400" b="0" dirty="0">
                <a:solidFill>
                  <a:srgbClr val="000000"/>
                </a:solidFill>
                <a:latin typeface="Andale Mono"/>
                <a:cs typeface="Andale Mono"/>
              </a:rPr>
              <a:t>&lt;Pair&gt; top = </a:t>
            </a:r>
            <a:r>
              <a:rPr lang="en-US" sz="1400" b="0" dirty="0" err="1">
                <a:solidFill>
                  <a:srgbClr val="000000"/>
                </a:solidFill>
                <a:latin typeface="Andale Mono"/>
                <a:cs typeface="Andale Mono"/>
              </a:rPr>
              <a:t>ordered.Take</a:t>
            </a:r>
            <a:r>
              <a:rPr lang="en-US" sz="1400" b="0" dirty="0">
                <a:solidFill>
                  <a:srgbClr val="000000"/>
                </a:solidFill>
                <a:latin typeface="Andale Mono"/>
                <a:cs typeface="Andale Mono"/>
              </a:rPr>
              <a:t>(k);</a:t>
            </a:r>
          </a:p>
        </p:txBody>
      </p:sp>
      <p:sp>
        <p:nvSpPr>
          <p:cNvPr id="5" name="TextBox 4"/>
          <p:cNvSpPr txBox="1"/>
          <p:nvPr/>
        </p:nvSpPr>
        <p:spPr>
          <a:xfrm>
            <a:off x="533400" y="3796605"/>
            <a:ext cx="7010400" cy="1384995"/>
          </a:xfrm>
          <a:prstGeom prst="rect">
            <a:avLst/>
          </a:prstGeom>
          <a:noFill/>
          <a:ln>
            <a:noFill/>
          </a:ln>
        </p:spPr>
        <p:txBody>
          <a:bodyPr wrap="square" rtlCol="0">
            <a:spAutoFit/>
          </a:bodyPr>
          <a:lstStyle/>
          <a:p>
            <a:r>
              <a:rPr lang="en-US" sz="1400" b="0" dirty="0">
                <a:solidFill>
                  <a:srgbClr val="000000"/>
                </a:solidFill>
                <a:latin typeface="Andale Mono"/>
                <a:cs typeface="Andale Mono"/>
              </a:rPr>
              <a:t>a = load </a:t>
            </a:r>
            <a:r>
              <a:rPr lang="en-US" sz="1400" b="0" dirty="0" smtClean="0">
                <a:solidFill>
                  <a:srgbClr val="000000"/>
                </a:solidFill>
                <a:latin typeface="Andale Mono"/>
                <a:cs typeface="Andale Mono"/>
              </a:rPr>
              <a:t>’</a:t>
            </a:r>
            <a:r>
              <a:rPr lang="en-US" sz="1400" b="0" dirty="0" err="1" smtClean="0">
                <a:solidFill>
                  <a:srgbClr val="000000"/>
                </a:solidFill>
                <a:latin typeface="Andale Mono"/>
                <a:cs typeface="Andale Mono"/>
              </a:rPr>
              <a:t>file.txt</a:t>
            </a:r>
            <a:r>
              <a:rPr lang="en-US" sz="1400" b="0" dirty="0">
                <a:solidFill>
                  <a:srgbClr val="000000"/>
                </a:solidFill>
                <a:latin typeface="Andale Mono"/>
                <a:cs typeface="Andale Mono"/>
              </a:rPr>
              <a:t>' as (text: </a:t>
            </a:r>
            <a:r>
              <a:rPr lang="en-US" sz="1400" b="0" dirty="0" err="1">
                <a:solidFill>
                  <a:srgbClr val="000000"/>
                </a:solidFill>
                <a:latin typeface="Andale Mono"/>
                <a:cs typeface="Andale Mono"/>
              </a:rPr>
              <a:t>chararray</a:t>
            </a:r>
            <a:r>
              <a:rPr lang="en-US" sz="1400" b="0" dirty="0">
                <a:solidFill>
                  <a:srgbClr val="000000"/>
                </a:solidFill>
                <a:latin typeface="Andale Mono"/>
                <a:cs typeface="Andale Mono"/>
              </a:rPr>
              <a:t>);</a:t>
            </a:r>
          </a:p>
          <a:p>
            <a:r>
              <a:rPr lang="en-US" sz="1400" b="0" dirty="0">
                <a:solidFill>
                  <a:srgbClr val="000000"/>
                </a:solidFill>
                <a:latin typeface="Andale Mono"/>
                <a:cs typeface="Andale Mono"/>
              </a:rPr>
              <a:t>b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a generate flatten(TOKENIZE(text)) as term;</a:t>
            </a:r>
          </a:p>
          <a:p>
            <a:r>
              <a:rPr lang="en-US" sz="1400" b="0" dirty="0">
                <a:solidFill>
                  <a:srgbClr val="000000"/>
                </a:solidFill>
                <a:latin typeface="Andale Mono"/>
                <a:cs typeface="Andale Mono"/>
              </a:rPr>
              <a:t>c = group b by term;</a:t>
            </a:r>
          </a:p>
          <a:p>
            <a:r>
              <a:rPr lang="en-US" sz="1400" b="0" dirty="0">
                <a:solidFill>
                  <a:srgbClr val="000000"/>
                </a:solidFill>
                <a:latin typeface="Andale Mono"/>
                <a:cs typeface="Andale Mono"/>
              </a:rPr>
              <a:t>d = </a:t>
            </a:r>
            <a:r>
              <a:rPr lang="en-US" sz="1400" b="0" dirty="0" err="1">
                <a:solidFill>
                  <a:srgbClr val="000000"/>
                </a:solidFill>
                <a:latin typeface="Andale Mono"/>
                <a:cs typeface="Andale Mono"/>
              </a:rPr>
              <a:t>foreach</a:t>
            </a:r>
            <a:r>
              <a:rPr lang="en-US" sz="1400" b="0" dirty="0">
                <a:solidFill>
                  <a:srgbClr val="000000"/>
                </a:solidFill>
                <a:latin typeface="Andale Mono"/>
                <a:cs typeface="Andale Mono"/>
              </a:rPr>
              <a:t> c generate group as term, COUNT(b) as count;</a:t>
            </a:r>
          </a:p>
          <a:p>
            <a:endParaRPr lang="en-US" sz="1400" b="0" dirty="0">
              <a:solidFill>
                <a:srgbClr val="000000"/>
              </a:solidFill>
              <a:latin typeface="Andale Mono"/>
              <a:cs typeface="Andale Mono"/>
            </a:endParaRPr>
          </a:p>
          <a:p>
            <a:r>
              <a:rPr lang="en-US" sz="1400" b="0" dirty="0">
                <a:solidFill>
                  <a:srgbClr val="000000"/>
                </a:solidFill>
                <a:latin typeface="Andale Mono"/>
                <a:cs typeface="Andale Mono"/>
              </a:rPr>
              <a:t>store d into '</a:t>
            </a:r>
            <a:r>
              <a:rPr lang="en-US" sz="1400" b="0" dirty="0" err="1" smtClean="0">
                <a:solidFill>
                  <a:srgbClr val="000000"/>
                </a:solidFill>
                <a:latin typeface="Andale Mono"/>
                <a:cs typeface="Andale Mono"/>
              </a:rPr>
              <a:t>cnt</a:t>
            </a:r>
            <a:r>
              <a:rPr lang="en-US" sz="1400" b="0" dirty="0" smtClean="0">
                <a:solidFill>
                  <a:srgbClr val="000000"/>
                </a:solidFill>
                <a:latin typeface="Andale Mono"/>
                <a:cs typeface="Andale Mono"/>
              </a:rPr>
              <a:t>'</a:t>
            </a:r>
            <a:r>
              <a:rPr lang="en-US" sz="1400" b="0" dirty="0">
                <a:solidFill>
                  <a:srgbClr val="000000"/>
                </a:solidFill>
                <a:latin typeface="Andale Mono"/>
                <a:cs typeface="Andale Mono"/>
              </a:rPr>
              <a:t>;</a:t>
            </a:r>
            <a:endParaRPr lang="en-US" sz="1400" b="0" dirty="0" smtClean="0">
              <a:solidFill>
                <a:srgbClr val="000000"/>
              </a:solidFill>
              <a:latin typeface="Andale Mono"/>
              <a:cs typeface="Andale Mono"/>
            </a:endParaRPr>
          </a:p>
        </p:txBody>
      </p:sp>
      <p:sp>
        <p:nvSpPr>
          <p:cNvPr id="6" name="TextBox 5"/>
          <p:cNvSpPr txBox="1"/>
          <p:nvPr/>
        </p:nvSpPr>
        <p:spPr>
          <a:xfrm>
            <a:off x="304800" y="3276600"/>
            <a:ext cx="1425541" cy="461665"/>
          </a:xfrm>
          <a:prstGeom prst="rect">
            <a:avLst/>
          </a:prstGeom>
          <a:noFill/>
        </p:spPr>
        <p:txBody>
          <a:bodyPr wrap="none" rtlCol="0">
            <a:spAutoFit/>
          </a:bodyPr>
          <a:lstStyle/>
          <a:p>
            <a:r>
              <a:rPr lang="en-US" sz="2400" b="0" dirty="0" smtClean="0">
                <a:solidFill>
                  <a:srgbClr val="000000"/>
                </a:solidFill>
                <a:latin typeface="Gill Sans"/>
                <a:cs typeface="Gill Sans"/>
              </a:rPr>
              <a:t>Compare:</a:t>
            </a:r>
            <a:endParaRPr lang="en-US" sz="2400" b="0" dirty="0">
              <a:solidFill>
                <a:srgbClr val="000000"/>
              </a:solidFill>
              <a:latin typeface="Gill Sans"/>
              <a:cs typeface="Gill Sans"/>
            </a:endParaRPr>
          </a:p>
        </p:txBody>
      </p:sp>
      <p:sp>
        <p:nvSpPr>
          <p:cNvPr id="7" name="TextBox 6"/>
          <p:cNvSpPr txBox="1"/>
          <p:nvPr/>
        </p:nvSpPr>
        <p:spPr>
          <a:xfrm>
            <a:off x="2424517" y="5791200"/>
            <a:ext cx="4357283" cy="584776"/>
          </a:xfrm>
          <a:prstGeom prst="rect">
            <a:avLst/>
          </a:prstGeom>
          <a:noFill/>
        </p:spPr>
        <p:txBody>
          <a:bodyPr wrap="none" rtlCol="0">
            <a:spAutoFit/>
          </a:bodyPr>
          <a:lstStyle/>
          <a:p>
            <a:r>
              <a:rPr lang="en-US" sz="3200" b="0" dirty="0" smtClean="0">
                <a:solidFill>
                  <a:srgbClr val="FF0000"/>
                </a:solidFill>
                <a:latin typeface="Gill Sans"/>
                <a:cs typeface="Gill Sans"/>
              </a:rPr>
              <a:t>Compare and contrast…</a:t>
            </a:r>
            <a:endParaRPr lang="en-US" sz="3200" b="0" dirty="0">
              <a:solidFill>
                <a:srgbClr val="FF0000"/>
              </a:solidFill>
              <a:latin typeface="Gill Sans"/>
              <a:cs typeface="Gill Sans"/>
            </a:endParaRPr>
          </a:p>
        </p:txBody>
      </p:sp>
    </p:spTree>
    <p:extLst>
      <p:ext uri="{BB962C8B-B14F-4D97-AF65-F5344CB8AC3E}">
        <p14:creationId xmlns:p14="http://schemas.microsoft.com/office/powerpoint/2010/main" val="293427317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P spid="7"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happened to Dryad?</a:t>
            </a:r>
            <a:endParaRPr lang="en-US" dirty="0"/>
          </a:p>
        </p:txBody>
      </p:sp>
      <p:pic>
        <p:nvPicPr>
          <p:cNvPr id="4" name="Picture 3" descr="Dryad-arch.pdf"/>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5800" y="1066800"/>
            <a:ext cx="7644121" cy="4267200"/>
          </a:xfrm>
          <a:prstGeom prst="rect">
            <a:avLst/>
          </a:prstGeom>
        </p:spPr>
      </p:pic>
      <p:sp>
        <p:nvSpPr>
          <p:cNvPr id="6" name="TextBox 5"/>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a:solidFill>
                  <a:schemeClr val="bg1"/>
                </a:solidFill>
              </a:rPr>
              <a:t>Isard</a:t>
            </a:r>
            <a:r>
              <a:rPr lang="en-US" sz="1000" b="0" dirty="0">
                <a:solidFill>
                  <a:schemeClr val="bg1"/>
                </a:solidFill>
              </a:rPr>
              <a:t> et al. (2007) Dryad: Distributed Data-Parallel Programs from Sequential Building Blocks. </a:t>
            </a:r>
            <a:r>
              <a:rPr lang="en-US" sz="1000" b="0" dirty="0" err="1">
                <a:solidFill>
                  <a:schemeClr val="bg1"/>
                </a:solidFill>
              </a:rPr>
              <a:t>EuroSys</a:t>
            </a:r>
            <a:r>
              <a:rPr lang="en-US" sz="1000" b="0" dirty="0">
                <a:solidFill>
                  <a:schemeClr val="bg1"/>
                </a:solidFill>
              </a:rPr>
              <a:t>.</a:t>
            </a:r>
          </a:p>
        </p:txBody>
      </p:sp>
      <p:sp>
        <p:nvSpPr>
          <p:cNvPr id="7" name="TextBox 6"/>
          <p:cNvSpPr txBox="1"/>
          <p:nvPr/>
        </p:nvSpPr>
        <p:spPr>
          <a:xfrm>
            <a:off x="304800" y="5410200"/>
            <a:ext cx="8534400" cy="1077218"/>
          </a:xfrm>
          <a:prstGeom prst="rect">
            <a:avLst/>
          </a:prstGeom>
          <a:noFill/>
        </p:spPr>
        <p:txBody>
          <a:bodyPr wrap="square" rtlCol="0">
            <a:spAutoFit/>
          </a:bodyPr>
          <a:lstStyle/>
          <a:p>
            <a:r>
              <a:rPr lang="en-US" b="0" dirty="0" smtClean="0">
                <a:solidFill>
                  <a:srgbClr val="000000"/>
                </a:solidFill>
                <a:latin typeface="Gill Sans"/>
                <a:cs typeface="Gill Sans"/>
              </a:rPr>
              <a:t>The </a:t>
            </a:r>
            <a:r>
              <a:rPr lang="en-US" b="0" dirty="0">
                <a:solidFill>
                  <a:srgbClr val="000000"/>
                </a:solidFill>
                <a:latin typeface="Gill Sans"/>
                <a:cs typeface="Gill Sans"/>
              </a:rPr>
              <a:t>Dryad system organization. The job manager (JM</a:t>
            </a:r>
            <a:r>
              <a:rPr lang="en-US" b="0" dirty="0" smtClean="0">
                <a:solidFill>
                  <a:srgbClr val="000000"/>
                </a:solidFill>
                <a:latin typeface="Gill Sans"/>
                <a:cs typeface="Gill Sans"/>
              </a:rPr>
              <a:t>) consults </a:t>
            </a:r>
            <a:r>
              <a:rPr lang="en-US" b="0" dirty="0">
                <a:solidFill>
                  <a:srgbClr val="000000"/>
                </a:solidFill>
                <a:latin typeface="Gill Sans"/>
                <a:cs typeface="Gill Sans"/>
              </a:rPr>
              <a:t>the name server (NS) to discover the list of available </a:t>
            </a:r>
            <a:r>
              <a:rPr lang="en-US" b="0" dirty="0" smtClean="0">
                <a:solidFill>
                  <a:srgbClr val="000000"/>
                </a:solidFill>
                <a:latin typeface="Gill Sans"/>
                <a:cs typeface="Gill Sans"/>
              </a:rPr>
              <a:t>computers. It </a:t>
            </a:r>
            <a:r>
              <a:rPr lang="en-US" b="0" dirty="0">
                <a:solidFill>
                  <a:srgbClr val="000000"/>
                </a:solidFill>
                <a:latin typeface="Gill Sans"/>
                <a:cs typeface="Gill Sans"/>
              </a:rPr>
              <a:t>maintains the job graph and schedules running vertices (V</a:t>
            </a:r>
            <a:r>
              <a:rPr lang="en-US" b="0" dirty="0" smtClean="0">
                <a:solidFill>
                  <a:srgbClr val="000000"/>
                </a:solidFill>
                <a:latin typeface="Gill Sans"/>
                <a:cs typeface="Gill Sans"/>
              </a:rPr>
              <a:t>) as </a:t>
            </a:r>
            <a:r>
              <a:rPr lang="en-US" b="0" dirty="0">
                <a:solidFill>
                  <a:srgbClr val="000000"/>
                </a:solidFill>
                <a:latin typeface="Gill Sans"/>
                <a:cs typeface="Gill Sans"/>
              </a:rPr>
              <a:t>computers become available using the daemon (D) as a </a:t>
            </a:r>
            <a:r>
              <a:rPr lang="en-US" b="0" dirty="0" smtClean="0">
                <a:solidFill>
                  <a:srgbClr val="000000"/>
                </a:solidFill>
                <a:latin typeface="Gill Sans"/>
                <a:cs typeface="Gill Sans"/>
              </a:rPr>
              <a:t>proxy. Vertices </a:t>
            </a:r>
            <a:r>
              <a:rPr lang="en-US" b="0" dirty="0">
                <a:solidFill>
                  <a:srgbClr val="000000"/>
                </a:solidFill>
                <a:latin typeface="Gill Sans"/>
                <a:cs typeface="Gill Sans"/>
              </a:rPr>
              <a:t>exchange data through files, TCP pipes, or shared-</a:t>
            </a:r>
            <a:r>
              <a:rPr lang="en-US" b="0" dirty="0" smtClean="0">
                <a:solidFill>
                  <a:srgbClr val="000000"/>
                </a:solidFill>
                <a:latin typeface="Gill Sans"/>
                <a:cs typeface="Gill Sans"/>
              </a:rPr>
              <a:t>memory channels</a:t>
            </a:r>
            <a:r>
              <a:rPr lang="en-US" b="0" dirty="0">
                <a:solidFill>
                  <a:srgbClr val="000000"/>
                </a:solidFill>
                <a:latin typeface="Gill Sans"/>
                <a:cs typeface="Gill Sans"/>
              </a:rPr>
              <a:t>. The shaded bar indicates the vertices in the job that </a:t>
            </a:r>
            <a:r>
              <a:rPr lang="en-US" b="0" dirty="0" smtClean="0">
                <a:solidFill>
                  <a:srgbClr val="000000"/>
                </a:solidFill>
                <a:latin typeface="Gill Sans"/>
                <a:cs typeface="Gill Sans"/>
              </a:rPr>
              <a:t>are currently </a:t>
            </a:r>
            <a:r>
              <a:rPr lang="en-US" b="0" dirty="0">
                <a:solidFill>
                  <a:srgbClr val="000000"/>
                </a:solidFill>
                <a:latin typeface="Gill Sans"/>
                <a:cs typeface="Gill Sans"/>
              </a:rPr>
              <a:t>running.</a:t>
            </a:r>
          </a:p>
        </p:txBody>
      </p:sp>
    </p:spTree>
    <p:extLst>
      <p:ext uri="{BB962C8B-B14F-4D97-AF65-F5344CB8AC3E}">
        <p14:creationId xmlns:p14="http://schemas.microsoft.com/office/powerpoint/2010/main" val="498272101"/>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0" y="1510605"/>
            <a:ext cx="9144000" cy="1384995"/>
          </a:xfrm>
          <a:prstGeom prst="rect">
            <a:avLst/>
          </a:prstGeom>
          <a:noFill/>
        </p:spPr>
        <p:txBody>
          <a:bodyPr wrap="square" rtlCol="0">
            <a:spAutoFit/>
          </a:bodyPr>
          <a:lstStyle/>
          <a:p>
            <a:pPr algn="ctr"/>
            <a:r>
              <a:rPr lang="en-US" sz="2800" b="0" dirty="0" smtClean="0">
                <a:solidFill>
                  <a:schemeClr val="bg1"/>
                </a:solidFill>
                <a:latin typeface="Gill Sans"/>
                <a:cs typeface="Gill Sans"/>
              </a:rPr>
              <a:t>We have a collection of </a:t>
            </a:r>
            <a:r>
              <a:rPr lang="en-US" sz="2800" b="0" dirty="0" smtClean="0">
                <a:solidFill>
                  <a:srgbClr val="000090"/>
                </a:solidFill>
                <a:latin typeface="Gill Sans"/>
                <a:cs typeface="Gill Sans"/>
              </a:rPr>
              <a:t>records</a:t>
            </a:r>
            <a:r>
              <a:rPr lang="en-US" sz="2800" b="0" dirty="0" smtClean="0">
                <a:solidFill>
                  <a:schemeClr val="bg1"/>
                </a:solidFill>
                <a:latin typeface="Gill Sans"/>
                <a:cs typeface="Gill Sans"/>
              </a:rPr>
              <a:t>,</a:t>
            </a:r>
          </a:p>
          <a:p>
            <a:pPr algn="ctr"/>
            <a:r>
              <a:rPr lang="en-US" sz="2800" b="0" dirty="0" smtClean="0">
                <a:solidFill>
                  <a:schemeClr val="bg1"/>
                </a:solidFill>
                <a:latin typeface="Gill Sans"/>
                <a:cs typeface="Gill Sans"/>
              </a:rPr>
              <a:t>want to apply a bunch of transformations </a:t>
            </a:r>
            <a:br>
              <a:rPr lang="en-US" sz="2800" b="0" dirty="0" smtClean="0">
                <a:solidFill>
                  <a:schemeClr val="bg1"/>
                </a:solidFill>
                <a:latin typeface="Gill Sans"/>
                <a:cs typeface="Gill Sans"/>
              </a:rPr>
            </a:br>
            <a:r>
              <a:rPr lang="en-US" sz="2800" b="0" dirty="0" smtClean="0">
                <a:solidFill>
                  <a:schemeClr val="bg1"/>
                </a:solidFill>
                <a:latin typeface="Gill Sans"/>
                <a:cs typeface="Gill Sans"/>
              </a:rPr>
              <a:t>to compute some result</a:t>
            </a:r>
            <a:endParaRPr lang="en-US" sz="2800" b="0" dirty="0">
              <a:solidFill>
                <a:schemeClr val="bg1"/>
              </a:solidFill>
              <a:latin typeface="Gill Sans"/>
              <a:cs typeface="Gill Sans"/>
            </a:endParaRPr>
          </a:p>
        </p:txBody>
      </p:sp>
      <p:sp>
        <p:nvSpPr>
          <p:cNvPr id="5" name="TextBox 4"/>
          <p:cNvSpPr txBox="1"/>
          <p:nvPr/>
        </p:nvSpPr>
        <p:spPr>
          <a:xfrm>
            <a:off x="0" y="609600"/>
            <a:ext cx="9144000" cy="584776"/>
          </a:xfrm>
          <a:prstGeom prst="rect">
            <a:avLst/>
          </a:prstGeom>
          <a:noFill/>
        </p:spPr>
        <p:txBody>
          <a:bodyPr wrap="square" rtlCol="0">
            <a:spAutoFit/>
          </a:bodyPr>
          <a:lstStyle/>
          <a:p>
            <a:pPr algn="ctr"/>
            <a:r>
              <a:rPr lang="en-US" sz="3200" dirty="0" smtClean="0">
                <a:solidFill>
                  <a:schemeClr val="bg1"/>
                </a:solidFill>
                <a:latin typeface="Gill Sans"/>
                <a:cs typeface="Gill Sans"/>
              </a:rPr>
              <a:t>Data-Parallel Dataflow Languages</a:t>
            </a:r>
            <a:endParaRPr lang="en-US" sz="3200" dirty="0">
              <a:solidFill>
                <a:schemeClr val="bg1"/>
              </a:solidFill>
              <a:latin typeface="Gill Sans"/>
              <a:cs typeface="Gill Sans"/>
            </a:endParaRPr>
          </a:p>
        </p:txBody>
      </p:sp>
      <p:sp>
        <p:nvSpPr>
          <p:cNvPr id="6" name="TextBox 5"/>
          <p:cNvSpPr txBox="1"/>
          <p:nvPr/>
        </p:nvSpPr>
        <p:spPr>
          <a:xfrm>
            <a:off x="0" y="351538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What are the operators?</a:t>
            </a:r>
            <a:endParaRPr lang="en-US" sz="2800" b="0" dirty="0">
              <a:solidFill>
                <a:schemeClr val="bg1"/>
              </a:solidFill>
              <a:latin typeface="Gill Sans"/>
              <a:cs typeface="Gill Sans"/>
            </a:endParaRPr>
          </a:p>
        </p:txBody>
      </p:sp>
      <p:sp>
        <p:nvSpPr>
          <p:cNvPr id="7" name="TextBox 6"/>
          <p:cNvSpPr txBox="1"/>
          <p:nvPr/>
        </p:nvSpPr>
        <p:spPr>
          <a:xfrm>
            <a:off x="0" y="473458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MapReduce?</a:t>
            </a:r>
            <a:endParaRPr lang="en-US" sz="2800" b="0" dirty="0">
              <a:solidFill>
                <a:schemeClr val="bg1"/>
              </a:solidFill>
              <a:latin typeface="Gill Sans"/>
              <a:cs typeface="Gill Sans"/>
            </a:endParaRPr>
          </a:p>
        </p:txBody>
      </p:sp>
      <p:sp>
        <p:nvSpPr>
          <p:cNvPr id="8" name="TextBox 7"/>
          <p:cNvSpPr txBox="1"/>
          <p:nvPr/>
        </p:nvSpPr>
        <p:spPr>
          <a:xfrm>
            <a:off x="0" y="511558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Spark?</a:t>
            </a:r>
            <a:endParaRPr lang="en-US" sz="2800" b="0" dirty="0">
              <a:solidFill>
                <a:schemeClr val="bg1"/>
              </a:solidFill>
              <a:latin typeface="Gill Sans"/>
              <a:cs typeface="Gill Sans"/>
            </a:endParaRPr>
          </a:p>
        </p:txBody>
      </p:sp>
    </p:spTree>
    <p:extLst>
      <p:ext uri="{BB962C8B-B14F-4D97-AF65-F5344CB8AC3E}">
        <p14:creationId xmlns:p14="http://schemas.microsoft.com/office/powerpoint/2010/main" val="2842790800"/>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p:bldP spid="7" grpId="0"/>
      <p:bldP spid="8"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Spark</a:t>
            </a:r>
            <a:endParaRPr lang="en-US" dirty="0"/>
          </a:p>
        </p:txBody>
      </p:sp>
      <p:sp>
        <p:nvSpPr>
          <p:cNvPr id="3" name="Content Placeholder 2"/>
          <p:cNvSpPr>
            <a:spLocks noGrp="1"/>
          </p:cNvSpPr>
          <p:nvPr>
            <p:ph idx="1"/>
          </p:nvPr>
        </p:nvSpPr>
        <p:spPr/>
        <p:txBody>
          <a:bodyPr/>
          <a:lstStyle/>
          <a:p>
            <a:r>
              <a:rPr lang="en-US" dirty="0" smtClean="0"/>
              <a:t>Where the hype is!</a:t>
            </a:r>
          </a:p>
          <a:p>
            <a:pPr lvl="1"/>
            <a:r>
              <a:rPr lang="en-US" dirty="0" smtClean="0"/>
              <a:t>Answer to “What’s beyond MapReduce?”</a:t>
            </a:r>
          </a:p>
          <a:p>
            <a:r>
              <a:rPr lang="en-US" dirty="0" smtClean="0"/>
              <a:t>Brief history:</a:t>
            </a:r>
          </a:p>
          <a:p>
            <a:pPr lvl="1"/>
            <a:r>
              <a:rPr lang="en-US" dirty="0" smtClean="0"/>
              <a:t>Developed at UC Berkeley </a:t>
            </a:r>
            <a:r>
              <a:rPr lang="en-US" dirty="0" err="1" smtClean="0"/>
              <a:t>AMPLab</a:t>
            </a:r>
            <a:r>
              <a:rPr lang="en-US" dirty="0" smtClean="0"/>
              <a:t> in 2009</a:t>
            </a:r>
          </a:p>
          <a:p>
            <a:pPr lvl="1"/>
            <a:r>
              <a:rPr lang="en-US" dirty="0" smtClean="0"/>
              <a:t>Open-sourced in 2010</a:t>
            </a:r>
          </a:p>
          <a:p>
            <a:pPr lvl="1"/>
            <a:r>
              <a:rPr lang="en-US" dirty="0" smtClean="0"/>
              <a:t>Became top-level Apache project in February 2014</a:t>
            </a:r>
          </a:p>
          <a:p>
            <a:pPr lvl="1"/>
            <a:r>
              <a:rPr lang="en-US" dirty="0" smtClean="0"/>
              <a:t>Commercial support provided by </a:t>
            </a:r>
            <a:r>
              <a:rPr lang="en-US" dirty="0" err="1" smtClean="0"/>
              <a:t>DataBricks</a:t>
            </a:r>
            <a:endParaRPr lang="en-US" dirty="0"/>
          </a:p>
        </p:txBody>
      </p:sp>
    </p:spTree>
    <p:extLst>
      <p:ext uri="{BB962C8B-B14F-4D97-AF65-F5344CB8AC3E}">
        <p14:creationId xmlns:p14="http://schemas.microsoft.com/office/powerpoint/2010/main" val="350584878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p:cNvSpPr txBox="1"/>
          <p:nvPr/>
        </p:nvSpPr>
        <p:spPr>
          <a:xfrm>
            <a:off x="0" y="914400"/>
            <a:ext cx="9144000" cy="523220"/>
          </a:xfrm>
          <a:prstGeom prst="rect">
            <a:avLst/>
          </a:prstGeom>
          <a:solidFill>
            <a:schemeClr val="tx1"/>
          </a:solidFill>
        </p:spPr>
        <p:txBody>
          <a:bodyPr wrap="square" rtlCol="0">
            <a:spAutoFit/>
          </a:bodyPr>
          <a:lstStyle/>
          <a:p>
            <a:pPr algn="ctr"/>
            <a:r>
              <a:rPr lang="en-US" sz="2800" b="0" dirty="0" smtClean="0">
                <a:solidFill>
                  <a:schemeClr val="bg1"/>
                </a:solidFill>
                <a:latin typeface="Gill Sans"/>
                <a:cs typeface="Gill Sans"/>
              </a:rPr>
              <a:t>Spark vs. Hadoop</a:t>
            </a:r>
            <a:endParaRPr lang="en-US" sz="2800" b="0" dirty="0">
              <a:solidFill>
                <a:schemeClr val="bg1"/>
              </a:solidFill>
              <a:latin typeface="Gill Sans"/>
              <a:cs typeface="Gill Sans"/>
            </a:endParaRPr>
          </a:p>
        </p:txBody>
      </p:sp>
      <p:sp>
        <p:nvSpPr>
          <p:cNvPr id="6" name="TextBox 5"/>
          <p:cNvSpPr txBox="1"/>
          <p:nvPr/>
        </p:nvSpPr>
        <p:spPr>
          <a:xfrm>
            <a:off x="0" y="5181600"/>
            <a:ext cx="9144000" cy="523220"/>
          </a:xfrm>
          <a:prstGeom prst="rect">
            <a:avLst/>
          </a:prstGeom>
          <a:noFill/>
        </p:spPr>
        <p:txBody>
          <a:bodyPr wrap="square" rtlCol="0">
            <a:spAutoFit/>
          </a:bodyPr>
          <a:lstStyle/>
          <a:p>
            <a:pPr algn="ctr"/>
            <a:r>
              <a:rPr lang="en-US" sz="2800" b="0" dirty="0" smtClean="0">
                <a:solidFill>
                  <a:schemeClr val="bg1"/>
                </a:solidFill>
                <a:latin typeface="Gill Sans"/>
                <a:cs typeface="Gill Sans"/>
              </a:rPr>
              <a:t>Google Trends</a:t>
            </a:r>
            <a:endParaRPr lang="en-US" sz="2800" b="0" dirty="0">
              <a:solidFill>
                <a:schemeClr val="bg1"/>
              </a:solidFill>
              <a:latin typeface="Gill Sans"/>
              <a:cs typeface="Gill Sans"/>
            </a:endParaRPr>
          </a:p>
        </p:txBody>
      </p:sp>
      <p:sp>
        <p:nvSpPr>
          <p:cNvPr id="8" name="TextBox 7"/>
          <p:cNvSpPr txBox="1">
            <a:spLocks noChangeArrowheads="1"/>
          </p:cNvSpPr>
          <p:nvPr/>
        </p:nvSpPr>
        <p:spPr bwMode="auto">
          <a:xfrm>
            <a:off x="0" y="6611938"/>
            <a:ext cx="8458200" cy="246221"/>
          </a:xfrm>
          <a:prstGeom prst="rect">
            <a:avLst/>
          </a:prstGeom>
          <a:noFill/>
          <a:ln w="9525">
            <a:noFill/>
            <a:miter lim="800000"/>
            <a:headEnd/>
            <a:tailEnd/>
          </a:ln>
        </p:spPr>
        <p:txBody>
          <a:bodyPr wrap="square">
            <a:spAutoFit/>
          </a:bodyPr>
          <a:lstStyle/>
          <a:p>
            <a:r>
              <a:rPr lang="en-US" sz="1000" b="0" dirty="0">
                <a:solidFill>
                  <a:schemeClr val="bg1"/>
                </a:solidFill>
              </a:rPr>
              <a:t>Source: </a:t>
            </a:r>
            <a:r>
              <a:rPr lang="en-US" sz="1000" b="0" dirty="0" err="1" smtClean="0">
                <a:solidFill>
                  <a:schemeClr val="bg1"/>
                </a:solidFill>
              </a:rPr>
              <a:t>Datanami</a:t>
            </a:r>
            <a:r>
              <a:rPr lang="en-US" sz="1000" b="0" dirty="0" smtClean="0">
                <a:solidFill>
                  <a:schemeClr val="bg1"/>
                </a:solidFill>
              </a:rPr>
              <a:t> (2014)</a:t>
            </a:r>
            <a:r>
              <a:rPr lang="en-US" sz="1000" b="0" dirty="0">
                <a:solidFill>
                  <a:schemeClr val="bg1"/>
                </a:solidFill>
              </a:rPr>
              <a:t>: http://</a:t>
            </a:r>
            <a:r>
              <a:rPr lang="en-US" sz="1000" b="0" dirty="0" err="1">
                <a:solidFill>
                  <a:schemeClr val="bg1"/>
                </a:solidFill>
              </a:rPr>
              <a:t>www.datanami.com</a:t>
            </a:r>
            <a:r>
              <a:rPr lang="en-US" sz="1000" b="0" dirty="0">
                <a:solidFill>
                  <a:schemeClr val="bg1"/>
                </a:solidFill>
              </a:rPr>
              <a:t>/2014/11/21/spark-just-passed-</a:t>
            </a:r>
            <a:r>
              <a:rPr lang="en-US" sz="1000" b="0" dirty="0" err="1">
                <a:solidFill>
                  <a:schemeClr val="bg1"/>
                </a:solidFill>
              </a:rPr>
              <a:t>hadoop</a:t>
            </a:r>
            <a:r>
              <a:rPr lang="en-US" sz="1000" b="0" dirty="0">
                <a:solidFill>
                  <a:schemeClr val="bg1"/>
                </a:solidFill>
              </a:rPr>
              <a:t>-popularity-web-</a:t>
            </a:r>
            <a:r>
              <a:rPr lang="en-US" sz="1000" b="0" dirty="0" err="1">
                <a:solidFill>
                  <a:schemeClr val="bg1"/>
                </a:solidFill>
              </a:rPr>
              <a:t>heres</a:t>
            </a:r>
            <a:r>
              <a:rPr lang="en-US" sz="1000" b="0" dirty="0">
                <a:solidFill>
                  <a:schemeClr val="bg1"/>
                </a:solidFill>
              </a:rPr>
              <a:t>/</a:t>
            </a:r>
          </a:p>
        </p:txBody>
      </p:sp>
      <p:pic>
        <p:nvPicPr>
          <p:cNvPr id="2" name="Picture 1" descr="spark-v-hadoop.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2400" y="2057400"/>
            <a:ext cx="8793631" cy="3175000"/>
          </a:xfrm>
          <a:prstGeom prst="rect">
            <a:avLst/>
          </a:prstGeom>
        </p:spPr>
      </p:pic>
      <p:grpSp>
        <p:nvGrpSpPr>
          <p:cNvPr id="14" name="Group 13"/>
          <p:cNvGrpSpPr/>
          <p:nvPr/>
        </p:nvGrpSpPr>
        <p:grpSpPr>
          <a:xfrm>
            <a:off x="5715000" y="2895600"/>
            <a:ext cx="2057400" cy="914400"/>
            <a:chOff x="5715000" y="2895600"/>
            <a:chExt cx="2057400" cy="914400"/>
          </a:xfrm>
        </p:grpSpPr>
        <p:sp>
          <p:nvSpPr>
            <p:cNvPr id="7" name="TextBox 6"/>
            <p:cNvSpPr txBox="1"/>
            <p:nvPr/>
          </p:nvSpPr>
          <p:spPr>
            <a:xfrm>
              <a:off x="5715000" y="2895600"/>
              <a:ext cx="2057400" cy="400110"/>
            </a:xfrm>
            <a:prstGeom prst="rect">
              <a:avLst/>
            </a:prstGeom>
            <a:noFill/>
          </p:spPr>
          <p:txBody>
            <a:bodyPr wrap="square" rtlCol="0">
              <a:spAutoFit/>
            </a:bodyPr>
            <a:lstStyle/>
            <a:p>
              <a:pPr algn="r"/>
              <a:r>
                <a:rPr lang="en-US" sz="2000" b="0" dirty="0" smtClean="0">
                  <a:solidFill>
                    <a:schemeClr val="bg1"/>
                  </a:solidFill>
                  <a:latin typeface="Gill Sans"/>
                  <a:cs typeface="Gill Sans"/>
                </a:rPr>
                <a:t>November 2014</a:t>
              </a:r>
            </a:p>
          </p:txBody>
        </p:sp>
        <p:cxnSp>
          <p:nvCxnSpPr>
            <p:cNvPr id="9" name="Straight Arrow Connector 8"/>
            <p:cNvCxnSpPr/>
            <p:nvPr/>
          </p:nvCxnSpPr>
          <p:spPr bwMode="auto">
            <a:xfrm>
              <a:off x="7315200" y="3276600"/>
              <a:ext cx="381000" cy="5334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390617954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0" y="25908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What’s an RDD?</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9" name="TextBox 8"/>
          <p:cNvSpPr txBox="1"/>
          <p:nvPr/>
        </p:nvSpPr>
        <p:spPr>
          <a:xfrm>
            <a:off x="0" y="3124200"/>
            <a:ext cx="9144000" cy="523220"/>
          </a:xfrm>
          <a:prstGeom prst="rect">
            <a:avLst/>
          </a:prstGeom>
          <a:noFill/>
        </p:spPr>
        <p:txBody>
          <a:bodyPr wrap="square" rtlCol="0">
            <a:spAutoFit/>
          </a:bodyPr>
          <a:lstStyle/>
          <a:p>
            <a:pPr algn="ctr"/>
            <a:r>
              <a:rPr lang="en-US" sz="2800" b="0" dirty="0">
                <a:solidFill>
                  <a:schemeClr val="bg1"/>
                </a:solidFill>
                <a:latin typeface="Gill Sans"/>
                <a:cs typeface="Gill Sans"/>
              </a:rPr>
              <a:t>Resilient Distributed </a:t>
            </a:r>
            <a:r>
              <a:rPr lang="en-US" sz="2800" b="0" dirty="0" smtClean="0">
                <a:solidFill>
                  <a:schemeClr val="bg1"/>
                </a:solidFill>
                <a:latin typeface="Gill Sans"/>
                <a:cs typeface="Gill Sans"/>
              </a:rPr>
              <a:t>Dataset </a:t>
            </a:r>
            <a:r>
              <a:rPr lang="en-US" sz="2800" b="0" dirty="0">
                <a:solidFill>
                  <a:schemeClr val="bg1"/>
                </a:solidFill>
                <a:latin typeface="Gill Sans"/>
                <a:cs typeface="Gill Sans"/>
              </a:rPr>
              <a:t>(</a:t>
            </a:r>
            <a:r>
              <a:rPr lang="en-US" sz="2800" b="0" dirty="0" smtClean="0">
                <a:solidFill>
                  <a:schemeClr val="bg1"/>
                </a:solidFill>
                <a:latin typeface="Gill Sans"/>
                <a:cs typeface="Gill Sans"/>
              </a:rPr>
              <a:t>RDD)</a:t>
            </a:r>
            <a:endParaRPr lang="en-US" sz="2800" b="0" dirty="0">
              <a:solidFill>
                <a:schemeClr val="bg1"/>
              </a:solidFill>
              <a:latin typeface="Gill Sans"/>
              <a:cs typeface="Gill Sans"/>
            </a:endParaRPr>
          </a:p>
        </p:txBody>
      </p:sp>
      <p:sp>
        <p:nvSpPr>
          <p:cNvPr id="14" name="TextBox 13"/>
          <p:cNvSpPr txBox="1"/>
          <p:nvPr/>
        </p:nvSpPr>
        <p:spPr>
          <a:xfrm>
            <a:off x="5486400" y="6324600"/>
            <a:ext cx="3553677" cy="461665"/>
          </a:xfrm>
          <a:prstGeom prst="rect">
            <a:avLst/>
          </a:prstGeom>
          <a:noFill/>
        </p:spPr>
        <p:txBody>
          <a:bodyPr wrap="none" rtlCol="0">
            <a:spAutoFit/>
          </a:bodyPr>
          <a:lstStyle/>
          <a:p>
            <a:r>
              <a:rPr lang="en-US" sz="2400" b="0" dirty="0" smtClean="0">
                <a:solidFill>
                  <a:srgbClr val="FF0000"/>
                </a:solidFill>
                <a:latin typeface="Gill Sans"/>
                <a:cs typeface="Gill Sans"/>
              </a:rPr>
              <a:t>Much more next session…</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2822292919"/>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4"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p:cNvSpPr>
            <a:spLocks noChangeArrowheads="1"/>
          </p:cNvSpPr>
          <p:nvPr/>
        </p:nvSpPr>
        <p:spPr bwMode="auto">
          <a:xfrm>
            <a:off x="3086100" y="2667000"/>
            <a:ext cx="29718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(K1, V1)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List[(K2, V2)</a:t>
            </a:r>
            <a:r>
              <a:rPr lang="en-US" b="0" dirty="0" smtClean="0">
                <a:solidFill>
                  <a:srgbClr val="000000"/>
                </a:solidFill>
                <a:latin typeface="Andale Mono"/>
                <a:cs typeface="Andale Mono"/>
              </a:rPr>
              <a:t>]</a:t>
            </a:r>
            <a:endParaRPr lang="en-US" b="0" dirty="0">
              <a:solidFill>
                <a:schemeClr val="bg2"/>
              </a:solidFill>
            </a:endParaRPr>
          </a:p>
        </p:txBody>
      </p:sp>
      <p:sp>
        <p:nvSpPr>
          <p:cNvPr id="8" name="Text Box 4"/>
          <p:cNvSpPr txBox="1">
            <a:spLocks noChangeArrowheads="1"/>
          </p:cNvSpPr>
          <p:nvPr/>
        </p:nvSpPr>
        <p:spPr bwMode="auto">
          <a:xfrm>
            <a:off x="3048000" y="1828800"/>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List[(K1,V1)]</a:t>
            </a:r>
            <a:endParaRPr lang="en-US" sz="1700" b="0" dirty="0">
              <a:solidFill>
                <a:srgbClr val="000000"/>
              </a:solidFill>
              <a:latin typeface="Andale Mono"/>
              <a:cs typeface="Andale Mono"/>
            </a:endParaRPr>
          </a:p>
        </p:txBody>
      </p:sp>
      <p:sp>
        <p:nvSpPr>
          <p:cNvPr id="10" name="Text Box 4"/>
          <p:cNvSpPr txBox="1">
            <a:spLocks noChangeArrowheads="1"/>
          </p:cNvSpPr>
          <p:nvPr/>
        </p:nvSpPr>
        <p:spPr bwMode="auto">
          <a:xfrm>
            <a:off x="3048000" y="5208657"/>
            <a:ext cx="3048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List[K2,V2])</a:t>
            </a:r>
            <a:endParaRPr lang="en-US" sz="1700" b="0" dirty="0">
              <a:solidFill>
                <a:srgbClr val="000000"/>
              </a:solidFill>
              <a:latin typeface="Andale Mono"/>
              <a:cs typeface="Andale Mono"/>
            </a:endParaRPr>
          </a:p>
        </p:txBody>
      </p:sp>
      <p:sp>
        <p:nvSpPr>
          <p:cNvPr id="11"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MapReduce</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12" name="Rectangle 11"/>
          <p:cNvSpPr>
            <a:spLocks noChangeArrowheads="1"/>
          </p:cNvSpPr>
          <p:nvPr/>
        </p:nvSpPr>
        <p:spPr bwMode="auto">
          <a:xfrm>
            <a:off x="3086100" y="37338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smtClean="0">
                <a:solidFill>
                  <a:schemeClr val="bg2"/>
                </a:solidFill>
                <a:latin typeface="Gill Sans"/>
                <a:cs typeface="Gill Sans"/>
              </a:rPr>
              <a:t>reduce</a:t>
            </a:r>
            <a:br>
              <a:rPr lang="en-US" sz="1800" dirty="0" smtClean="0">
                <a:solidFill>
                  <a:schemeClr val="bg2"/>
                </a:solidFill>
                <a:latin typeface="Gill Sans"/>
                <a:cs typeface="Gill Sans"/>
              </a:rPr>
            </a:br>
            <a:r>
              <a:rPr lang="en-US" b="0" dirty="0" smtClean="0">
                <a:solidFill>
                  <a:srgbClr val="000000"/>
                </a:solidFill>
                <a:latin typeface="Andale Mono"/>
                <a:cs typeface="Andale Mono"/>
              </a:rPr>
              <a:t>g: </a:t>
            </a:r>
            <a:r>
              <a:rPr lang="en-US" b="0" dirty="0">
                <a:solidFill>
                  <a:srgbClr val="000000"/>
                </a:solidFill>
                <a:latin typeface="Andale Mono"/>
                <a:cs typeface="Andale Mono"/>
              </a:rPr>
              <a:t>(</a:t>
            </a:r>
            <a:r>
              <a:rPr lang="en-US" b="0" dirty="0" smtClean="0">
                <a:solidFill>
                  <a:srgbClr val="000000"/>
                </a:solidFill>
                <a:latin typeface="Andale Mono"/>
                <a:cs typeface="Andale Mono"/>
              </a:rPr>
              <a:t>K2, </a:t>
            </a:r>
            <a:r>
              <a:rPr lang="en-US" b="0" dirty="0" err="1" smtClean="0">
                <a:solidFill>
                  <a:srgbClr val="000000"/>
                </a:solidFill>
                <a:latin typeface="Andale Mono"/>
                <a:cs typeface="Andale Mono"/>
              </a:rPr>
              <a:t>Iterable</a:t>
            </a:r>
            <a:r>
              <a:rPr lang="en-US" b="0" dirty="0">
                <a:solidFill>
                  <a:srgbClr val="000000"/>
                </a:solidFill>
                <a:latin typeface="Andale Mono"/>
                <a:cs typeface="Andale Mono"/>
              </a:rPr>
              <a:t>[</a:t>
            </a:r>
            <a:r>
              <a:rPr lang="en-US" b="0" dirty="0" smtClean="0">
                <a:solidFill>
                  <a:srgbClr val="000000"/>
                </a:solidFill>
                <a:latin typeface="Andale Mono"/>
                <a:cs typeface="Andale Mono"/>
              </a:rPr>
              <a:t>V2]) </a:t>
            </a:r>
            <a:r>
              <a:rPr lang="en-US" b="0" dirty="0">
                <a:solidFill>
                  <a:srgbClr val="000000"/>
                </a:solidFill>
                <a:latin typeface="Andale Mono"/>
                <a:cs typeface="Andale Mono"/>
              </a:rPr>
              <a:t>⇒ List[(</a:t>
            </a:r>
            <a:r>
              <a:rPr lang="en-US" b="0" dirty="0" smtClean="0">
                <a:solidFill>
                  <a:srgbClr val="000000"/>
                </a:solidFill>
                <a:latin typeface="Andale Mono"/>
                <a:cs typeface="Andale Mono"/>
              </a:rPr>
              <a:t>K3, V3)]</a:t>
            </a:r>
            <a:endParaRPr lang="en-US" b="0" dirty="0">
              <a:solidFill>
                <a:schemeClr val="bg2"/>
              </a:solidFill>
            </a:endParaRPr>
          </a:p>
        </p:txBody>
      </p:sp>
      <p:cxnSp>
        <p:nvCxnSpPr>
          <p:cNvPr id="13" name="Straight Arrow Connector 12"/>
          <p:cNvCxnSpPr>
            <a:stCxn id="8" idx="2"/>
            <a:endCxn id="6" idx="0"/>
          </p:cNvCxnSpPr>
          <p:nvPr/>
        </p:nvCxnSpPr>
        <p:spPr bwMode="auto">
          <a:xfrm>
            <a:off x="4572000" y="2182743"/>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5" name="Straight Arrow Connector 14"/>
          <p:cNvCxnSpPr>
            <a:stCxn id="12" idx="2"/>
            <a:endCxn id="10" idx="0"/>
          </p:cNvCxnSpPr>
          <p:nvPr/>
        </p:nvCxnSpPr>
        <p:spPr bwMode="auto">
          <a:xfrm>
            <a:off x="4572000" y="4724400"/>
            <a:ext cx="0" cy="484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702829528"/>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Map-like Operations</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58" name="Group 57"/>
          <p:cNvGrpSpPr/>
          <p:nvPr/>
        </p:nvGrpSpPr>
        <p:grpSpPr>
          <a:xfrm>
            <a:off x="2014562" y="1905000"/>
            <a:ext cx="1371600" cy="3352800"/>
            <a:chOff x="152400" y="1905000"/>
            <a:chExt cx="1371600" cy="3352800"/>
          </a:xfrm>
        </p:grpSpPr>
        <p:sp>
          <p:nvSpPr>
            <p:cNvPr id="4" name="Text Box 4"/>
            <p:cNvSpPr txBox="1">
              <a:spLocks noChangeArrowheads="1"/>
            </p:cNvSpPr>
            <p:nvPr/>
          </p:nvSpPr>
          <p:spPr bwMode="auto">
            <a:xfrm>
              <a:off x="304800" y="1905000"/>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304800" y="4903857"/>
              <a:ext cx="1066800" cy="353943"/>
            </a:xfrm>
            <a:prstGeom prst="rect">
              <a:avLst/>
            </a:prstGeom>
            <a:noFill/>
            <a:ln w="9525">
              <a:noFill/>
              <a:miter lim="800000"/>
              <a:headEnd/>
              <a:tailEnd/>
            </a:ln>
          </p:spPr>
          <p:txBody>
            <a:bodyPr wrap="square">
              <a:spAutoFit/>
            </a:bodyPr>
            <a:lstStyle/>
            <a:p>
              <a:pPr algn="ctr"/>
              <a:r>
                <a:rPr lang="en-US" sz="1700" b="0" smtClean="0">
                  <a:solidFill>
                    <a:srgbClr val="000000"/>
                  </a:solidFill>
                  <a:latin typeface="Andale Mono"/>
                  <a:cs typeface="Andale Mono"/>
                </a:rPr>
                <a:t>RDD</a:t>
              </a:r>
              <a:r>
                <a:rPr lang="en-US" sz="1700" b="0" smtClean="0">
                  <a:solidFill>
                    <a:srgbClr val="000000"/>
                  </a:solidFill>
                  <a:latin typeface="Andale Mono"/>
                  <a:cs typeface="Andale Mono"/>
                </a:rPr>
                <a:t>[T]</a:t>
              </a:r>
              <a:endParaRPr lang="en-US" sz="1700" b="0" dirty="0">
                <a:solidFill>
                  <a:srgbClr val="000000"/>
                </a:solidFill>
                <a:latin typeface="Andale Mono"/>
                <a:cs typeface="Andale Mono"/>
              </a:endParaRPr>
            </a:p>
          </p:txBody>
        </p:sp>
        <p:sp>
          <p:nvSpPr>
            <p:cNvPr id="12" name="Rectangle 11"/>
            <p:cNvSpPr>
              <a:spLocks noChangeArrowheads="1"/>
            </p:cNvSpPr>
            <p:nvPr/>
          </p:nvSpPr>
          <p:spPr bwMode="auto">
            <a:xfrm>
              <a:off x="152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filter</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a:t>
              </a:r>
              <a:r>
                <a:rPr lang="en-US" b="0" dirty="0" smtClean="0">
                  <a:solidFill>
                    <a:srgbClr val="000000"/>
                  </a:solidFill>
                  <a:latin typeface="Andale Mono"/>
                  <a:cs typeface="Andale Mono"/>
                </a:rPr>
                <a:t>) ⇒ </a:t>
              </a:r>
              <a:r>
                <a:rPr lang="en-US" b="0" dirty="0">
                  <a:solidFill>
                    <a:srgbClr val="000000"/>
                  </a:solidFill>
                  <a:latin typeface="Andale Mono"/>
                  <a:cs typeface="Andale Mono"/>
                </a:rPr>
                <a:t>Boolean</a:t>
              </a:r>
            </a:p>
          </p:txBody>
        </p:sp>
        <p:cxnSp>
          <p:nvCxnSpPr>
            <p:cNvPr id="16" name="Straight Arrow Connector 15"/>
            <p:cNvCxnSpPr>
              <a:stCxn id="4" idx="2"/>
              <a:endCxn id="12" idx="0"/>
            </p:cNvCxnSpPr>
            <p:nvPr/>
          </p:nvCxnSpPr>
          <p:spPr bwMode="auto">
            <a:xfrm>
              <a:off x="838200" y="2258943"/>
              <a:ext cx="0" cy="8652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12" idx="2"/>
              <a:endCxn id="5" idx="0"/>
            </p:cNvCxnSpPr>
            <p:nvPr/>
          </p:nvCxnSpPr>
          <p:spPr bwMode="auto">
            <a:xfrm>
              <a:off x="838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9" name="Group 58"/>
          <p:cNvGrpSpPr/>
          <p:nvPr/>
        </p:nvGrpSpPr>
        <p:grpSpPr>
          <a:xfrm>
            <a:off x="490562" y="1932057"/>
            <a:ext cx="1371600" cy="3325743"/>
            <a:chOff x="1676400" y="1932057"/>
            <a:chExt cx="1371600" cy="3325743"/>
          </a:xfrm>
        </p:grpSpPr>
        <p:sp>
          <p:nvSpPr>
            <p:cNvPr id="13" name="Rectangle 12"/>
            <p:cNvSpPr>
              <a:spLocks noChangeArrowheads="1"/>
            </p:cNvSpPr>
            <p:nvPr/>
          </p:nvSpPr>
          <p:spPr bwMode="auto">
            <a:xfrm>
              <a:off x="1676400" y="3124200"/>
              <a:ext cx="1371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U</a:t>
              </a:r>
              <a:endParaRPr lang="en-US" b="0" dirty="0">
                <a:solidFill>
                  <a:srgbClr val="000000"/>
                </a:solidFill>
                <a:latin typeface="Andale Mono"/>
                <a:cs typeface="Andale Mono"/>
              </a:endParaRPr>
            </a:p>
          </p:txBody>
        </p:sp>
        <p:sp>
          <p:nvSpPr>
            <p:cNvPr id="24" name="Text Box 4"/>
            <p:cNvSpPr txBox="1">
              <a:spLocks noChangeArrowheads="1"/>
            </p:cNvSpPr>
            <p:nvPr/>
          </p:nvSpPr>
          <p:spPr bwMode="auto">
            <a:xfrm>
              <a:off x="18288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5" name="Straight Arrow Connector 24"/>
            <p:cNvCxnSpPr>
              <a:stCxn id="24" idx="2"/>
              <a:endCxn id="13" idx="0"/>
            </p:cNvCxnSpPr>
            <p:nvPr/>
          </p:nvCxnSpPr>
          <p:spPr bwMode="auto">
            <a:xfrm>
              <a:off x="2362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0" name="Text Box 4"/>
            <p:cNvSpPr txBox="1">
              <a:spLocks noChangeArrowheads="1"/>
            </p:cNvSpPr>
            <p:nvPr/>
          </p:nvSpPr>
          <p:spPr bwMode="auto">
            <a:xfrm>
              <a:off x="18288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1" name="Straight Arrow Connector 30"/>
            <p:cNvCxnSpPr>
              <a:stCxn id="13" idx="2"/>
              <a:endCxn id="30" idx="0"/>
            </p:cNvCxnSpPr>
            <p:nvPr/>
          </p:nvCxnSpPr>
          <p:spPr bwMode="auto">
            <a:xfrm>
              <a:off x="2362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0" name="Group 59"/>
          <p:cNvGrpSpPr/>
          <p:nvPr/>
        </p:nvGrpSpPr>
        <p:grpSpPr>
          <a:xfrm>
            <a:off x="3538562" y="1932057"/>
            <a:ext cx="2514600" cy="3325743"/>
            <a:chOff x="3962400" y="1932057"/>
            <a:chExt cx="2514600" cy="3325743"/>
          </a:xfrm>
        </p:grpSpPr>
        <p:sp>
          <p:nvSpPr>
            <p:cNvPr id="14" name="Rectangle 13"/>
            <p:cNvSpPr>
              <a:spLocks noChangeArrowheads="1"/>
            </p:cNvSpPr>
            <p:nvPr/>
          </p:nvSpPr>
          <p:spPr bwMode="auto">
            <a:xfrm>
              <a:off x="3962400"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err="1">
                  <a:solidFill>
                    <a:srgbClr val="000000"/>
                  </a:solidFill>
                  <a:latin typeface="Andale Mono"/>
                  <a:cs typeface="Andale Mono"/>
                </a:rPr>
                <a:t>TraversableOnce</a:t>
              </a:r>
              <a:r>
                <a:rPr lang="en-US" b="0" dirty="0">
                  <a:solidFill>
                    <a:srgbClr val="000000"/>
                  </a:solidFill>
                  <a:latin typeface="Andale Mono"/>
                  <a:cs typeface="Andale Mono"/>
                </a:rPr>
                <a:t>[U]</a:t>
              </a:r>
            </a:p>
          </p:txBody>
        </p:sp>
        <p:sp>
          <p:nvSpPr>
            <p:cNvPr id="26" name="Text Box 4"/>
            <p:cNvSpPr txBox="1">
              <a:spLocks noChangeArrowheads="1"/>
            </p:cNvSpPr>
            <p:nvPr/>
          </p:nvSpPr>
          <p:spPr bwMode="auto">
            <a:xfrm>
              <a:off x="4686300"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7" name="Straight Arrow Connector 26"/>
            <p:cNvCxnSpPr>
              <a:stCxn id="26" idx="2"/>
              <a:endCxn id="14" idx="0"/>
            </p:cNvCxnSpPr>
            <p:nvPr/>
          </p:nvCxnSpPr>
          <p:spPr bwMode="auto">
            <a:xfrm>
              <a:off x="52197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2" name="Text Box 4"/>
            <p:cNvSpPr txBox="1">
              <a:spLocks noChangeArrowheads="1"/>
            </p:cNvSpPr>
            <p:nvPr/>
          </p:nvSpPr>
          <p:spPr bwMode="auto">
            <a:xfrm>
              <a:off x="4686300"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3" name="Straight Arrow Connector 32"/>
            <p:cNvCxnSpPr>
              <a:stCxn id="14" idx="2"/>
              <a:endCxn id="32" idx="0"/>
            </p:cNvCxnSpPr>
            <p:nvPr/>
          </p:nvCxnSpPr>
          <p:spPr bwMode="auto">
            <a:xfrm>
              <a:off x="52197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61" name="Group 60"/>
          <p:cNvGrpSpPr/>
          <p:nvPr/>
        </p:nvGrpSpPr>
        <p:grpSpPr>
          <a:xfrm>
            <a:off x="6172200" y="1932057"/>
            <a:ext cx="2514600" cy="3325743"/>
            <a:chOff x="6596038" y="1932057"/>
            <a:chExt cx="2514600" cy="3325743"/>
          </a:xfrm>
        </p:grpSpPr>
        <p:sp>
          <p:nvSpPr>
            <p:cNvPr id="15" name="Rectangle 14"/>
            <p:cNvSpPr>
              <a:spLocks noChangeArrowheads="1"/>
            </p:cNvSpPr>
            <p:nvPr/>
          </p:nvSpPr>
          <p:spPr bwMode="auto">
            <a:xfrm>
              <a:off x="6596038" y="31242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(Iterator[T])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a:solidFill>
                    <a:srgbClr val="000000"/>
                  </a:solidFill>
                  <a:latin typeface="Andale Mono"/>
                  <a:cs typeface="Andale Mono"/>
                </a:rPr>
                <a:t>Iterator[U]</a:t>
              </a:r>
            </a:p>
          </p:txBody>
        </p:sp>
        <p:sp>
          <p:nvSpPr>
            <p:cNvPr id="28" name="Text Box 4"/>
            <p:cNvSpPr txBox="1">
              <a:spLocks noChangeArrowheads="1"/>
            </p:cNvSpPr>
            <p:nvPr/>
          </p:nvSpPr>
          <p:spPr bwMode="auto">
            <a:xfrm>
              <a:off x="7319938" y="1932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9" name="Straight Arrow Connector 28"/>
            <p:cNvCxnSpPr>
              <a:stCxn id="28" idx="2"/>
              <a:endCxn id="15" idx="0"/>
            </p:cNvCxnSpPr>
            <p:nvPr/>
          </p:nvCxnSpPr>
          <p:spPr bwMode="auto">
            <a:xfrm>
              <a:off x="7853338"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Text Box 4"/>
            <p:cNvSpPr txBox="1">
              <a:spLocks noChangeArrowheads="1"/>
            </p:cNvSpPr>
            <p:nvPr/>
          </p:nvSpPr>
          <p:spPr bwMode="auto">
            <a:xfrm>
              <a:off x="7319938" y="49038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RDD[U]</a:t>
              </a:r>
              <a:endParaRPr lang="en-US" sz="1700" b="0" dirty="0">
                <a:solidFill>
                  <a:srgbClr val="000000"/>
                </a:solidFill>
                <a:latin typeface="Andale Mono"/>
                <a:cs typeface="Andale Mono"/>
              </a:endParaRPr>
            </a:p>
          </p:txBody>
        </p:sp>
        <p:cxnSp>
          <p:nvCxnSpPr>
            <p:cNvPr id="35" name="Straight Arrow Connector 34"/>
            <p:cNvCxnSpPr>
              <a:stCxn id="15" idx="2"/>
              <a:endCxn id="34" idx="0"/>
            </p:cNvCxnSpPr>
            <p:nvPr/>
          </p:nvCxnSpPr>
          <p:spPr bwMode="auto">
            <a:xfrm>
              <a:off x="7853338"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3" name="TextBox 6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81624377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Reduce-like Operations</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4" name="Group 3"/>
          <p:cNvGrpSpPr/>
          <p:nvPr/>
        </p:nvGrpSpPr>
        <p:grpSpPr>
          <a:xfrm>
            <a:off x="76200" y="1932057"/>
            <a:ext cx="3124200" cy="3325743"/>
            <a:chOff x="76200" y="1932057"/>
            <a:chExt cx="3124200" cy="3325743"/>
          </a:xfrm>
        </p:grpSpPr>
        <p:sp>
          <p:nvSpPr>
            <p:cNvPr id="3" name="Text Box 4"/>
            <p:cNvSpPr txBox="1">
              <a:spLocks noChangeArrowheads="1"/>
            </p:cNvSpPr>
            <p:nvPr/>
          </p:nvSpPr>
          <p:spPr bwMode="auto">
            <a:xfrm>
              <a:off x="609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5" name="Text Box 4"/>
            <p:cNvSpPr txBox="1">
              <a:spLocks noChangeArrowheads="1"/>
            </p:cNvSpPr>
            <p:nvPr/>
          </p:nvSpPr>
          <p:spPr bwMode="auto">
            <a:xfrm>
              <a:off x="76200" y="4903857"/>
              <a:ext cx="31242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a:t>
              </a:r>
              <a:r>
                <a:rPr lang="en-US" sz="1700" b="0" dirty="0" err="1" smtClean="0">
                  <a:solidFill>
                    <a:srgbClr val="000000"/>
                  </a:solidFill>
                  <a:latin typeface="Andale Mono"/>
                  <a:cs typeface="Andale Mono"/>
                </a:rPr>
                <a:t>Iterable</a:t>
              </a:r>
              <a:r>
                <a:rPr lang="en-US" sz="1700" b="0" dirty="0">
                  <a:solidFill>
                    <a:srgbClr val="000000"/>
                  </a:solidFill>
                  <a:latin typeface="Andale Mono"/>
                  <a:cs typeface="Andale Mono"/>
                </a:rPr>
                <a:t>[</a:t>
              </a:r>
              <a:r>
                <a:rPr lang="en-US" sz="1700" b="0" dirty="0" smtClean="0">
                  <a:solidFill>
                    <a:srgbClr val="000000"/>
                  </a:solidFill>
                  <a:latin typeface="Andale Mono"/>
                  <a:cs typeface="Andale Mono"/>
                </a:rPr>
                <a:t>V])]</a:t>
              </a:r>
              <a:endParaRPr lang="en-US" sz="1700" b="0" dirty="0">
                <a:solidFill>
                  <a:srgbClr val="000000"/>
                </a:solidFill>
                <a:latin typeface="Andale Mono"/>
                <a:cs typeface="Andale Mono"/>
              </a:endParaRPr>
            </a:p>
          </p:txBody>
        </p:sp>
        <p:sp>
          <p:nvSpPr>
            <p:cNvPr id="6" name="Rectangle 5"/>
            <p:cNvSpPr>
              <a:spLocks noChangeArrowheads="1"/>
            </p:cNvSpPr>
            <p:nvPr/>
          </p:nvSpPr>
          <p:spPr bwMode="auto">
            <a:xfrm>
              <a:off x="6096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cxnSp>
          <p:nvCxnSpPr>
            <p:cNvPr id="27" name="Straight Arrow Connector 26"/>
            <p:cNvCxnSpPr>
              <a:stCxn id="3" idx="2"/>
              <a:endCxn id="6" idx="0"/>
            </p:cNvCxnSpPr>
            <p:nvPr/>
          </p:nvCxnSpPr>
          <p:spPr bwMode="auto">
            <a:xfrm>
              <a:off x="1638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28" name="Straight Arrow Connector 27"/>
            <p:cNvCxnSpPr>
              <a:stCxn id="6" idx="2"/>
              <a:endCxn id="5" idx="0"/>
            </p:cNvCxnSpPr>
            <p:nvPr/>
          </p:nvCxnSpPr>
          <p:spPr bwMode="auto">
            <a:xfrm>
              <a:off x="1638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238500" y="1932057"/>
            <a:ext cx="2057400" cy="3325743"/>
            <a:chOff x="3238500" y="1932057"/>
            <a:chExt cx="2057400" cy="3325743"/>
          </a:xfrm>
        </p:grpSpPr>
        <p:sp>
          <p:nvSpPr>
            <p:cNvPr id="12" name="Rectangle 11"/>
            <p:cNvSpPr>
              <a:spLocks noChangeArrowheads="1"/>
            </p:cNvSpPr>
            <p:nvPr/>
          </p:nvSpPr>
          <p:spPr bwMode="auto">
            <a:xfrm>
              <a:off x="3238500" y="3124200"/>
              <a:ext cx="20574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4" name="Text Box 4"/>
            <p:cNvSpPr txBox="1">
              <a:spLocks noChangeArrowheads="1"/>
            </p:cNvSpPr>
            <p:nvPr/>
          </p:nvSpPr>
          <p:spPr bwMode="auto">
            <a:xfrm>
              <a:off x="32385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25" name="Text Box 4"/>
            <p:cNvSpPr txBox="1">
              <a:spLocks noChangeArrowheads="1"/>
            </p:cNvSpPr>
            <p:nvPr/>
          </p:nvSpPr>
          <p:spPr bwMode="auto">
            <a:xfrm>
              <a:off x="33909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0" name="Straight Arrow Connector 29"/>
            <p:cNvCxnSpPr>
              <a:stCxn id="24" idx="2"/>
              <a:endCxn id="12" idx="0"/>
            </p:cNvCxnSpPr>
            <p:nvPr/>
          </p:nvCxnSpPr>
          <p:spPr bwMode="auto">
            <a:xfrm>
              <a:off x="42672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3" name="Straight Arrow Connector 32"/>
            <p:cNvCxnSpPr>
              <a:stCxn id="12" idx="2"/>
              <a:endCxn id="25" idx="0"/>
            </p:cNvCxnSpPr>
            <p:nvPr/>
          </p:nvCxnSpPr>
          <p:spPr bwMode="auto">
            <a:xfrm>
              <a:off x="42672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8" name="Group 7"/>
          <p:cNvGrpSpPr/>
          <p:nvPr/>
        </p:nvGrpSpPr>
        <p:grpSpPr>
          <a:xfrm>
            <a:off x="5867400" y="1932057"/>
            <a:ext cx="2971800" cy="3325743"/>
            <a:chOff x="5867400" y="1932057"/>
            <a:chExt cx="2971800" cy="3325743"/>
          </a:xfrm>
        </p:grpSpPr>
        <p:sp>
          <p:nvSpPr>
            <p:cNvPr id="7" name="Text Box 4"/>
            <p:cNvSpPr txBox="1">
              <a:spLocks noChangeArrowheads="1"/>
            </p:cNvSpPr>
            <p:nvPr/>
          </p:nvSpPr>
          <p:spPr bwMode="auto">
            <a:xfrm>
              <a:off x="63246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11" name="Rectangle 10"/>
            <p:cNvSpPr>
              <a:spLocks noChangeArrowheads="1"/>
            </p:cNvSpPr>
            <p:nvPr/>
          </p:nvSpPr>
          <p:spPr bwMode="auto">
            <a:xfrm>
              <a:off x="5867400" y="3124200"/>
              <a:ext cx="2971800" cy="9906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a:solidFill>
                    <a:schemeClr val="bg2"/>
                  </a:solidFill>
                  <a:latin typeface="Gill Sans"/>
                  <a:cs typeface="Gill Sans"/>
                </a:rPr>
                <a:t>aggregateByKey</a:t>
              </a:r>
              <a:endParaRPr lang="en-US" sz="1800" dirty="0">
                <a:solidFill>
                  <a:schemeClr val="bg2"/>
                </a:solidFill>
                <a:latin typeface="Gill Sans"/>
                <a:cs typeface="Gill Sans"/>
              </a:endParaRPr>
            </a:p>
            <a:p>
              <a:pPr algn="ctr"/>
              <a:r>
                <a:rPr lang="en-US" b="0" dirty="0" err="1" smtClean="0">
                  <a:solidFill>
                    <a:srgbClr val="000000"/>
                  </a:solidFill>
                  <a:latin typeface="Andale Mono"/>
                  <a:cs typeface="Andale Mono"/>
                </a:rPr>
                <a:t>seqOp</a:t>
              </a:r>
              <a:r>
                <a:rPr lang="en-US" b="0" dirty="0">
                  <a:solidFill>
                    <a:srgbClr val="000000"/>
                  </a:solidFill>
                  <a:latin typeface="Andale Mono"/>
                  <a:cs typeface="Andale Mono"/>
                </a:rPr>
                <a:t>: (U, V) ⇒ U, </a:t>
              </a:r>
              <a:r>
                <a:rPr lang="en-US" b="0" dirty="0" err="1">
                  <a:solidFill>
                    <a:srgbClr val="000000"/>
                  </a:solidFill>
                  <a:latin typeface="Andale Mono"/>
                  <a:cs typeface="Andale Mono"/>
                </a:rPr>
                <a:t>combOp</a:t>
              </a:r>
              <a:r>
                <a:rPr lang="en-US" b="0" dirty="0">
                  <a:solidFill>
                    <a:srgbClr val="000000"/>
                  </a:solidFill>
                  <a:latin typeface="Andale Mono"/>
                  <a:cs typeface="Andale Mono"/>
                </a:rPr>
                <a:t>: (U, U) ⇒ </a:t>
              </a:r>
              <a:r>
                <a:rPr lang="en-US" b="0" dirty="0" smtClean="0">
                  <a:solidFill>
                    <a:srgbClr val="000000"/>
                  </a:solidFill>
                  <a:latin typeface="Andale Mono"/>
                  <a:cs typeface="Andale Mono"/>
                </a:rPr>
                <a:t>U</a:t>
              </a:r>
              <a:endParaRPr lang="en-US" b="0" dirty="0">
                <a:solidFill>
                  <a:srgbClr val="000000"/>
                </a:solidFill>
                <a:latin typeface="Andale Mono"/>
                <a:cs typeface="Andale Mono"/>
              </a:endParaRPr>
            </a:p>
          </p:txBody>
        </p:sp>
        <p:sp>
          <p:nvSpPr>
            <p:cNvPr id="26" name="Text Box 4"/>
            <p:cNvSpPr txBox="1">
              <a:spLocks noChangeArrowheads="1"/>
            </p:cNvSpPr>
            <p:nvPr/>
          </p:nvSpPr>
          <p:spPr bwMode="auto">
            <a:xfrm>
              <a:off x="6477000" y="4903857"/>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U)]</a:t>
              </a:r>
              <a:endParaRPr lang="en-US" sz="1700" b="0" dirty="0">
                <a:solidFill>
                  <a:srgbClr val="000000"/>
                </a:solidFill>
                <a:latin typeface="Andale Mono"/>
                <a:cs typeface="Andale Mono"/>
              </a:endParaRPr>
            </a:p>
          </p:txBody>
        </p:sp>
        <p:cxnSp>
          <p:nvCxnSpPr>
            <p:cNvPr id="36" name="Straight Arrow Connector 35"/>
            <p:cNvCxnSpPr>
              <a:stCxn id="7" idx="2"/>
              <a:endCxn id="11" idx="0"/>
            </p:cNvCxnSpPr>
            <p:nvPr/>
          </p:nvCxnSpPr>
          <p:spPr bwMode="auto">
            <a:xfrm>
              <a:off x="73533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39" name="Straight Arrow Connector 38"/>
            <p:cNvCxnSpPr>
              <a:stCxn id="11" idx="2"/>
              <a:endCxn id="26" idx="0"/>
            </p:cNvCxnSpPr>
            <p:nvPr/>
          </p:nvCxnSpPr>
          <p:spPr bwMode="auto">
            <a:xfrm>
              <a:off x="7353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43" name="TextBox 42"/>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2352486167"/>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218" name="Picture 1" descr="Eniac.jpg"/>
          <p:cNvPicPr>
            <a:picLocks noChangeAspect="1"/>
          </p:cNvPicPr>
          <p:nvPr/>
        </p:nvPicPr>
        <p:blipFill>
          <a:blip r:embed="rId2"/>
          <a:srcRect/>
          <a:stretch>
            <a:fillRect/>
          </a:stretch>
        </p:blipFill>
        <p:spPr bwMode="auto">
          <a:xfrm>
            <a:off x="0" y="-64287"/>
            <a:ext cx="9144000" cy="6986573"/>
          </a:xfrm>
          <a:prstGeom prst="rect">
            <a:avLst/>
          </a:prstGeom>
          <a:noFill/>
          <a:ln w="9525">
            <a:noFill/>
            <a:miter lim="800000"/>
            <a:headEnd/>
            <a:tailEnd/>
          </a:ln>
        </p:spPr>
      </p:pic>
      <p:sp>
        <p:nvSpPr>
          <p:cNvPr id="9219" name="TextBox 2"/>
          <p:cNvSpPr txBox="1">
            <a:spLocks noChangeArrowheads="1"/>
          </p:cNvSpPr>
          <p:nvPr/>
        </p:nvSpPr>
        <p:spPr bwMode="auto">
          <a:xfrm>
            <a:off x="0" y="6629400"/>
            <a:ext cx="1731125" cy="246221"/>
          </a:xfrm>
          <a:prstGeom prst="rect">
            <a:avLst/>
          </a:prstGeom>
          <a:noFill/>
          <a:ln w="9525">
            <a:noFill/>
            <a:miter lim="800000"/>
            <a:headEnd/>
            <a:tailEnd/>
          </a:ln>
        </p:spPr>
        <p:txBody>
          <a:bodyPr wrap="none">
            <a:prstTxWarp prst="textNoShape">
              <a:avLst/>
            </a:prstTxWarp>
            <a:spAutoFit/>
          </a:bodyPr>
          <a:lstStyle/>
          <a:p>
            <a:r>
              <a:rPr lang="en-US" sz="1000" b="0" dirty="0"/>
              <a:t>Source: </a:t>
            </a:r>
            <a:r>
              <a:rPr lang="en-US" sz="1000" b="0" dirty="0" smtClean="0"/>
              <a:t>Wikipedia (ENIAC)</a:t>
            </a:r>
            <a:endParaRPr lang="en-US" sz="1000" b="0" dirty="0"/>
          </a:p>
        </p:txBody>
      </p:sp>
      <p:sp>
        <p:nvSpPr>
          <p:cNvPr id="4" name="Text Box 4"/>
          <p:cNvSpPr txBox="1">
            <a:spLocks noChangeArrowheads="1"/>
          </p:cNvSpPr>
          <p:nvPr/>
        </p:nvSpPr>
        <p:spPr bwMode="auto">
          <a:xfrm>
            <a:off x="0" y="5816024"/>
            <a:ext cx="9144000" cy="584776"/>
          </a:xfrm>
          <a:prstGeom prst="rect">
            <a:avLst/>
          </a:prstGeom>
          <a:noFill/>
          <a:ln w="9525">
            <a:noFill/>
            <a:miter lim="800000"/>
            <a:headEnd/>
            <a:tailEnd/>
          </a:ln>
        </p:spPr>
        <p:txBody>
          <a:bodyPr wrap="square">
            <a:spAutoFit/>
          </a:bodyPr>
          <a:lstStyle/>
          <a:p>
            <a:pPr algn="ctr"/>
            <a:r>
              <a:rPr lang="en-US" sz="3200" b="0" dirty="0" smtClean="0">
                <a:latin typeface="Gill Sans"/>
                <a:cs typeface="Gill Sans"/>
              </a:rPr>
              <a:t>So you like programming in assembly?</a:t>
            </a:r>
            <a:endParaRPr lang="en-US" sz="3200" b="0" dirty="0">
              <a:latin typeface="Gill Sans"/>
              <a:cs typeface="Gill Sans"/>
            </a:endParaRPr>
          </a:p>
        </p:txBody>
      </p:sp>
    </p:spTree>
    <p:extLst>
      <p:ext uri="{BB962C8B-B14F-4D97-AF65-F5344CB8AC3E}">
        <p14:creationId xmlns:p14="http://schemas.microsoft.com/office/powerpoint/2010/main" val="339990707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Sort Operations</a:t>
            </a:r>
            <a:endParaRPr lang="en-US" sz="3600" b="0" kern="0" dirty="0">
              <a:solidFill>
                <a:srgbClr val="000000"/>
              </a:solidFill>
              <a:latin typeface="Gill Sans"/>
              <a:cs typeface="Gill Sans"/>
            </a:endParaRPr>
          </a:p>
        </p:txBody>
      </p:sp>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42" name="Rectangle 41"/>
            <p:cNvSpPr>
              <a:spLocks noChangeArrowheads="1"/>
            </p:cNvSpPr>
            <p:nvPr/>
          </p:nvSpPr>
          <p:spPr bwMode="auto">
            <a:xfrm>
              <a:off x="838200" y="3124200"/>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sort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grpSp>
        <p:nvGrpSpPr>
          <p:cNvPr id="3" name="Group 2"/>
          <p:cNvGrpSpPr/>
          <p:nvPr/>
        </p:nvGrpSpPr>
        <p:grpSpPr>
          <a:xfrm>
            <a:off x="4343400" y="1905000"/>
            <a:ext cx="4648200" cy="3352800"/>
            <a:chOff x="4343400" y="1905000"/>
            <a:chExt cx="4648200" cy="3352800"/>
          </a:xfrm>
        </p:grpSpPr>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8" name="Text Box 4"/>
            <p:cNvSpPr txBox="1">
              <a:spLocks noChangeArrowheads="1"/>
            </p:cNvSpPr>
            <p:nvPr/>
          </p:nvSpPr>
          <p:spPr bwMode="auto">
            <a:xfrm>
              <a:off x="5829300" y="1905000"/>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a:t>
              </a:r>
            </a:p>
          </p:txBody>
        </p:sp>
        <p:sp>
          <p:nvSpPr>
            <p:cNvPr id="39" name="Rectangle 38"/>
            <p:cNvSpPr>
              <a:spLocks noChangeArrowheads="1"/>
            </p:cNvSpPr>
            <p:nvPr/>
          </p:nvSpPr>
          <p:spPr bwMode="auto">
            <a:xfrm>
              <a:off x="5257800" y="3097143"/>
              <a:ext cx="2819400" cy="990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repartitionAnd</a:t>
              </a:r>
              <a:r>
                <a:rPr lang="en-US" sz="1800" dirty="0" smtClean="0">
                  <a:solidFill>
                    <a:schemeClr val="bg2"/>
                  </a:solidFill>
                  <a:latin typeface="Gill Sans"/>
                  <a:cs typeface="Gill Sans"/>
                </a:rPr>
                <a:t/>
              </a:r>
              <a:br>
                <a:rPr lang="en-US" sz="1800" dirty="0" smtClean="0">
                  <a:solidFill>
                    <a:schemeClr val="bg2"/>
                  </a:solidFill>
                  <a:latin typeface="Gill Sans"/>
                  <a:cs typeface="Gill Sans"/>
                </a:rPr>
              </a:br>
              <a:r>
                <a:rPr lang="en-US" sz="1800" dirty="0" err="1" smtClean="0">
                  <a:solidFill>
                    <a:schemeClr val="bg2"/>
                  </a:solidFill>
                  <a:latin typeface="Gill Sans"/>
                  <a:cs typeface="Gill Sans"/>
                </a:rPr>
                <a:t>SortWithinPartitions</a:t>
              </a:r>
              <a:endParaRPr lang="en-US" sz="1800" dirty="0">
                <a:solidFill>
                  <a:schemeClr val="bg2"/>
                </a:solidFill>
                <a:latin typeface="Gill Sans"/>
                <a:cs typeface="Gill Sans"/>
              </a:endParaRPr>
            </a:p>
          </p:txBody>
        </p:sp>
        <p:cxnSp>
          <p:nvCxnSpPr>
            <p:cNvPr id="43" name="Straight Arrow Connector 42"/>
            <p:cNvCxnSpPr>
              <a:stCxn id="39" idx="2"/>
            </p:cNvCxnSpPr>
            <p:nvPr/>
          </p:nvCxnSpPr>
          <p:spPr bwMode="auto">
            <a:xfrm>
              <a:off x="6667500" y="4087743"/>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Straight Arrow Connector 44"/>
            <p:cNvCxnSpPr>
              <a:stCxn id="38" idx="2"/>
              <a:endCxn id="39" idx="0"/>
            </p:cNvCxnSpPr>
            <p:nvPr/>
          </p:nvCxnSpPr>
          <p:spPr bwMode="auto">
            <a:xfrm>
              <a:off x="6667500" y="2258943"/>
              <a:ext cx="0" cy="838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1352641555"/>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Join-like Operations</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smtClean="0">
                  <a:solidFill>
                    <a:schemeClr val="bg2"/>
                  </a:solidFill>
                  <a:latin typeface="Gill Sans"/>
                  <a:cs typeface="Gill Sans"/>
                </a:rPr>
                <a:t>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114800" y="1932057"/>
            <a:ext cx="4953000" cy="3325743"/>
            <a:chOff x="4114800" y="1932057"/>
            <a:chExt cx="49530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114800" y="4903857"/>
              <a:ext cx="49530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[V], </a:t>
              </a:r>
              <a:r>
                <a:rPr lang="en-US" sz="1700" b="0" dirty="0" err="1" smtClean="0">
                  <a:solidFill>
                    <a:srgbClr val="000000"/>
                  </a:solidFill>
                  <a:latin typeface="Andale Mono"/>
                  <a:cs typeface="Andale Mono"/>
                </a:rPr>
                <a:t>Iterable</a:t>
              </a:r>
              <a:r>
                <a:rPr lang="en-US" sz="1700" b="0" dirty="0" smtClean="0">
                  <a:solidFill>
                    <a:srgbClr val="000000"/>
                  </a:solidFill>
                  <a:latin typeface="Andale Mono"/>
                  <a:cs typeface="Andale Mono"/>
                </a:rPr>
                <a:t>[</a:t>
              </a:r>
              <a:r>
                <a:rPr lang="en-US" sz="1700" b="0" dirty="0">
                  <a:solidFill>
                    <a:srgbClr val="000000"/>
                  </a:solidFill>
                  <a:latin typeface="Andale Mono"/>
                  <a:cs typeface="Andale Mono"/>
                </a:rPr>
                <a:t>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cogroup</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9" name="TextBox 18"/>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3539051070"/>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Join-like Operations</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grpSp>
        <p:nvGrpSpPr>
          <p:cNvPr id="2" name="Group 1"/>
          <p:cNvGrpSpPr/>
          <p:nvPr/>
        </p:nvGrpSpPr>
        <p:grpSpPr>
          <a:xfrm>
            <a:off x="457200" y="1932057"/>
            <a:ext cx="3886200" cy="3325743"/>
            <a:chOff x="457200" y="1932057"/>
            <a:chExt cx="3886200" cy="3325743"/>
          </a:xfrm>
        </p:grpSpPr>
        <p:sp>
          <p:nvSpPr>
            <p:cNvPr id="81" name="Rectangle 80"/>
            <p:cNvSpPr>
              <a:spLocks noChangeArrowheads="1"/>
            </p:cNvSpPr>
            <p:nvPr/>
          </p:nvSpPr>
          <p:spPr bwMode="auto">
            <a:xfrm>
              <a:off x="12954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leftOuterJoin</a:t>
              </a:r>
              <a:endParaRPr lang="en-US" sz="1800" dirty="0">
                <a:solidFill>
                  <a:schemeClr val="bg2"/>
                </a:solidFill>
                <a:latin typeface="Gill Sans"/>
                <a:cs typeface="Gill Sans"/>
              </a:endParaRPr>
            </a:p>
          </p:txBody>
        </p:sp>
        <p:sp>
          <p:nvSpPr>
            <p:cNvPr id="40" name="Text Box 4"/>
            <p:cNvSpPr txBox="1">
              <a:spLocks noChangeArrowheads="1"/>
            </p:cNvSpPr>
            <p:nvPr/>
          </p:nvSpPr>
          <p:spPr bwMode="auto">
            <a:xfrm>
              <a:off x="5334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4572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(V, Option[W]))]</a:t>
              </a:r>
            </a:p>
          </p:txBody>
        </p:sp>
        <p:sp>
          <p:nvSpPr>
            <p:cNvPr id="43" name="Text Box 4"/>
            <p:cNvSpPr txBox="1">
              <a:spLocks noChangeArrowheads="1"/>
            </p:cNvSpPr>
            <p:nvPr/>
          </p:nvSpPr>
          <p:spPr bwMode="auto">
            <a:xfrm>
              <a:off x="22860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44" name="Straight Arrow Connector 43"/>
            <p:cNvCxnSpPr>
              <a:endCxn id="41" idx="0"/>
            </p:cNvCxnSpPr>
            <p:nvPr/>
          </p:nvCxnSpPr>
          <p:spPr bwMode="auto">
            <a:xfrm>
              <a:off x="23241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p:cNvCxnSpPr>
            <p:nvPr/>
          </p:nvCxnSpPr>
          <p:spPr bwMode="auto">
            <a:xfrm rot="16200000" flipH="1">
              <a:off x="12382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p:cNvCxnSpPr>
            <p:nvPr/>
          </p:nvCxnSpPr>
          <p:spPr bwMode="auto">
            <a:xfrm rot="5400000">
              <a:off x="22098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3" name="Group 2"/>
          <p:cNvGrpSpPr/>
          <p:nvPr/>
        </p:nvGrpSpPr>
        <p:grpSpPr>
          <a:xfrm>
            <a:off x="4267200" y="1932057"/>
            <a:ext cx="4648200" cy="3325743"/>
            <a:chOff x="4267200" y="1932057"/>
            <a:chExt cx="4648200" cy="3325743"/>
          </a:xfrm>
        </p:grpSpPr>
        <p:sp>
          <p:nvSpPr>
            <p:cNvPr id="61" name="Text Box 4"/>
            <p:cNvSpPr txBox="1">
              <a:spLocks noChangeArrowheads="1"/>
            </p:cNvSpPr>
            <p:nvPr/>
          </p:nvSpPr>
          <p:spPr bwMode="auto">
            <a:xfrm>
              <a:off x="4800600" y="1932057"/>
              <a:ext cx="1676400" cy="353943"/>
            </a:xfrm>
            <a:prstGeom prst="rect">
              <a:avLst/>
            </a:prstGeom>
            <a:noFill/>
            <a:ln w="9525">
              <a:noFill/>
              <a:miter lim="800000"/>
              <a:headEnd/>
              <a:tailEnd/>
            </a:ln>
          </p:spPr>
          <p:txBody>
            <a:bodyPr wrap="square">
              <a:spAutoFit/>
            </a:bodyPr>
            <a:lstStyle/>
            <a:p>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sp>
          <p:nvSpPr>
            <p:cNvPr id="62" name="Text Box 4"/>
            <p:cNvSpPr txBox="1">
              <a:spLocks noChangeArrowheads="1"/>
            </p:cNvSpPr>
            <p:nvPr/>
          </p:nvSpPr>
          <p:spPr bwMode="auto">
            <a:xfrm>
              <a:off x="42672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RDD[(K, </a:t>
              </a:r>
              <a:r>
                <a:rPr lang="en-US" sz="1700" b="0" dirty="0" smtClean="0">
                  <a:solidFill>
                    <a:srgbClr val="000000"/>
                  </a:solidFill>
                  <a:latin typeface="Andale Mono"/>
                  <a:cs typeface="Andale Mono"/>
                </a:rPr>
                <a:t>(Option[V], </a:t>
              </a:r>
              <a:r>
                <a:rPr lang="en-US" sz="1700" b="0" dirty="0">
                  <a:solidFill>
                    <a:srgbClr val="000000"/>
                  </a:solidFill>
                  <a:latin typeface="Andale Mono"/>
                  <a:cs typeface="Andale Mono"/>
                </a:rPr>
                <a:t>Option[W]))]</a:t>
              </a:r>
            </a:p>
          </p:txBody>
        </p:sp>
        <p:sp>
          <p:nvSpPr>
            <p:cNvPr id="63" name="Rectangle 62"/>
            <p:cNvSpPr>
              <a:spLocks noChangeArrowheads="1"/>
            </p:cNvSpPr>
            <p:nvPr/>
          </p:nvSpPr>
          <p:spPr bwMode="auto">
            <a:xfrm>
              <a:off x="5562600" y="3505200"/>
              <a:ext cx="2057400" cy="609600"/>
            </a:xfrm>
            <a:prstGeom prst="rect">
              <a:avLst/>
            </a:prstGeom>
            <a:ln>
              <a:headEnd/>
              <a:tailEnd/>
            </a:ln>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r>
                <a:rPr lang="en-US" sz="1800" dirty="0" err="1" smtClean="0">
                  <a:solidFill>
                    <a:schemeClr val="bg2"/>
                  </a:solidFill>
                  <a:latin typeface="Gill Sans"/>
                  <a:cs typeface="Gill Sans"/>
                </a:rPr>
                <a:t>fullOuterJoin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553200" y="1932057"/>
              <a:ext cx="2057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W)]</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5913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054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4770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82" name="TextBox 81"/>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82710034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lvl="0" algn="ctr">
              <a:defRPr/>
            </a:pPr>
            <a:r>
              <a:rPr lang="en-US" sz="3600" b="0" kern="0" dirty="0">
                <a:solidFill>
                  <a:srgbClr val="000000"/>
                </a:solidFill>
                <a:latin typeface="Gill Sans"/>
                <a:cs typeface="Gill Sans"/>
              </a:rPr>
              <a:t>Set-</a:t>
            </a:r>
            <a:r>
              <a:rPr lang="en-US" sz="3600" b="0" kern="0" dirty="0" err="1">
                <a:solidFill>
                  <a:srgbClr val="000000"/>
                </a:solidFill>
                <a:latin typeface="Gill Sans"/>
                <a:cs typeface="Gill Sans"/>
              </a:rPr>
              <a:t>ish</a:t>
            </a:r>
            <a:r>
              <a:rPr lang="en-US" sz="3600" b="0" kern="0" dirty="0">
                <a:solidFill>
                  <a:srgbClr val="000000"/>
                </a:solidFill>
                <a:latin typeface="Gill Sans"/>
                <a:cs typeface="Gill Sans"/>
              </a:rPr>
              <a:t> Operations</a:t>
            </a:r>
          </a:p>
        </p:txBody>
      </p:sp>
      <p:grpSp>
        <p:nvGrpSpPr>
          <p:cNvPr id="2" name="Group 1"/>
          <p:cNvGrpSpPr/>
          <p:nvPr/>
        </p:nvGrpSpPr>
        <p:grpSpPr>
          <a:xfrm>
            <a:off x="381000" y="1932057"/>
            <a:ext cx="3886200" cy="3325743"/>
            <a:chOff x="381000" y="1932057"/>
            <a:chExt cx="3886200" cy="3325743"/>
          </a:xfrm>
        </p:grpSpPr>
        <p:sp>
          <p:nvSpPr>
            <p:cNvPr id="40" name="Text Box 4"/>
            <p:cNvSpPr txBox="1">
              <a:spLocks noChangeArrowheads="1"/>
            </p:cNvSpPr>
            <p:nvPr/>
          </p:nvSpPr>
          <p:spPr bwMode="auto">
            <a:xfrm>
              <a:off x="4572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union</a:t>
              </a:r>
              <a:endParaRPr lang="en-US" sz="1800" dirty="0">
                <a:solidFill>
                  <a:schemeClr val="bg2"/>
                </a:solidFill>
                <a:latin typeface="Gill Sans"/>
                <a:cs typeface="Gill Sans"/>
              </a:endParaRPr>
            </a:p>
          </p:txBody>
        </p:sp>
        <p:sp>
          <p:nvSpPr>
            <p:cNvPr id="43" name="Text Box 4"/>
            <p:cNvSpPr txBox="1">
              <a:spLocks noChangeArrowheads="1"/>
            </p:cNvSpPr>
            <p:nvPr/>
          </p:nvSpPr>
          <p:spPr bwMode="auto">
            <a:xfrm>
              <a:off x="22098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5" name="Elbow Connector 44"/>
            <p:cNvCxnSpPr>
              <a:stCxn id="40" idx="2"/>
              <a:endCxn id="42" idx="0"/>
            </p:cNvCxnSpPr>
            <p:nvPr/>
          </p:nvCxnSpPr>
          <p:spPr bwMode="auto">
            <a:xfrm rot="16200000" flipH="1">
              <a:off x="11620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46" name="Elbow Connector 45"/>
            <p:cNvCxnSpPr>
              <a:stCxn id="43" idx="2"/>
              <a:endCxn id="42" idx="0"/>
            </p:cNvCxnSpPr>
            <p:nvPr/>
          </p:nvCxnSpPr>
          <p:spPr bwMode="auto">
            <a:xfrm rot="5400000">
              <a:off x="21336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intersection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17" name="TextBox 16"/>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3965681296"/>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lvl="0" algn="ctr">
              <a:defRPr/>
            </a:pPr>
            <a:r>
              <a:rPr lang="en-US" sz="3600" b="0" kern="0" dirty="0">
                <a:solidFill>
                  <a:srgbClr val="000000"/>
                </a:solidFill>
                <a:latin typeface="Gill Sans"/>
                <a:cs typeface="Gill Sans"/>
              </a:rPr>
              <a:t>Set-</a:t>
            </a:r>
            <a:r>
              <a:rPr lang="en-US" sz="3600" b="0" kern="0" dirty="0" err="1">
                <a:solidFill>
                  <a:srgbClr val="000000"/>
                </a:solidFill>
                <a:latin typeface="Gill Sans"/>
                <a:cs typeface="Gill Sans"/>
              </a:rPr>
              <a:t>ish</a:t>
            </a:r>
            <a:r>
              <a:rPr lang="en-US" sz="3600" b="0" kern="0" dirty="0">
                <a:solidFill>
                  <a:srgbClr val="000000"/>
                </a:solidFill>
                <a:latin typeface="Gill Sans"/>
                <a:cs typeface="Gill Sans"/>
              </a:rPr>
              <a:t> Operations</a:t>
            </a:r>
          </a:p>
        </p:txBody>
      </p:sp>
      <p:sp>
        <p:nvSpPr>
          <p:cNvPr id="62" name="Text Box 4"/>
          <p:cNvSpPr txBox="1">
            <a:spLocks noChangeArrowheads="1"/>
          </p:cNvSpPr>
          <p:nvPr/>
        </p:nvSpPr>
        <p:spPr bwMode="auto">
          <a:xfrm>
            <a:off x="4343400" y="4903857"/>
            <a:ext cx="46482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[(T, U)]</a:t>
            </a:r>
            <a:endParaRPr lang="en-US" sz="1700" b="0" dirty="0">
              <a:solidFill>
                <a:srgbClr val="000000"/>
              </a:solidFill>
              <a:latin typeface="Andale Mono"/>
              <a:cs typeface="Andale Mono"/>
            </a:endParaRPr>
          </a:p>
        </p:txBody>
      </p:sp>
      <p:grpSp>
        <p:nvGrpSpPr>
          <p:cNvPr id="3" name="Group 2"/>
          <p:cNvGrpSpPr/>
          <p:nvPr/>
        </p:nvGrpSpPr>
        <p:grpSpPr>
          <a:xfrm>
            <a:off x="4876800" y="1932057"/>
            <a:ext cx="3810000" cy="2971800"/>
            <a:chOff x="4876800" y="1932057"/>
            <a:chExt cx="3810000" cy="2971800"/>
          </a:xfrm>
        </p:grpSpPr>
        <p:sp>
          <p:nvSpPr>
            <p:cNvPr id="61" name="Text Box 4"/>
            <p:cNvSpPr txBox="1">
              <a:spLocks noChangeArrowheads="1"/>
            </p:cNvSpPr>
            <p:nvPr/>
          </p:nvSpPr>
          <p:spPr bwMode="auto">
            <a:xfrm>
              <a:off x="4876800" y="1932057"/>
              <a:ext cx="1676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63" name="Rectangle 62"/>
            <p:cNvSpPr>
              <a:spLocks noChangeArrowheads="1"/>
            </p:cNvSpPr>
            <p:nvPr/>
          </p:nvSpPr>
          <p:spPr bwMode="auto">
            <a:xfrm>
              <a:off x="57912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err="1" smtClean="0">
                  <a:solidFill>
                    <a:schemeClr val="bg2"/>
                  </a:solidFill>
                  <a:latin typeface="Gill Sans"/>
                  <a:cs typeface="Gill Sans"/>
                </a:rPr>
                <a:t>cartesian</a:t>
              </a:r>
              <a:endParaRPr lang="en-US" sz="1800" dirty="0">
                <a:solidFill>
                  <a:schemeClr val="bg2"/>
                </a:solidFill>
                <a:latin typeface="Gill Sans"/>
                <a:cs typeface="Gill Sans"/>
              </a:endParaRPr>
            </a:p>
          </p:txBody>
        </p:sp>
        <p:sp>
          <p:nvSpPr>
            <p:cNvPr id="64" name="Text Box 4"/>
            <p:cNvSpPr txBox="1">
              <a:spLocks noChangeArrowheads="1"/>
            </p:cNvSpPr>
            <p:nvPr/>
          </p:nvSpPr>
          <p:spPr bwMode="auto">
            <a:xfrm>
              <a:off x="6629400" y="1932057"/>
              <a:ext cx="20574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a:t>
              </a:r>
              <a:r>
                <a:rPr lang="en-US" sz="1700" b="0" dirty="0" smtClean="0">
                  <a:solidFill>
                    <a:srgbClr val="000000"/>
                  </a:solidFill>
                  <a:latin typeface="Andale Mono"/>
                  <a:cs typeface="Andale Mono"/>
                </a:rPr>
                <a:t>[U]</a:t>
              </a:r>
              <a:endParaRPr lang="en-US" sz="1700" b="0" dirty="0">
                <a:solidFill>
                  <a:srgbClr val="000000"/>
                </a:solidFill>
                <a:latin typeface="Andale Mono"/>
                <a:cs typeface="Andale Mono"/>
              </a:endParaRPr>
            </a:p>
          </p:txBody>
        </p:sp>
        <p:cxnSp>
          <p:nvCxnSpPr>
            <p:cNvPr id="65" name="Straight Arrow Connector 64"/>
            <p:cNvCxnSpPr>
              <a:stCxn id="63" idx="2"/>
              <a:endCxn id="62" idx="0"/>
            </p:cNvCxnSpPr>
            <p:nvPr/>
          </p:nvCxnSpPr>
          <p:spPr bwMode="auto">
            <a:xfrm>
              <a:off x="66675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6" name="Elbow Connector 65"/>
            <p:cNvCxnSpPr>
              <a:stCxn id="61" idx="2"/>
              <a:endCxn id="63" idx="0"/>
            </p:cNvCxnSpPr>
            <p:nvPr/>
          </p:nvCxnSpPr>
          <p:spPr bwMode="auto">
            <a:xfrm rot="16200000" flipH="1">
              <a:off x="5581650" y="2419350"/>
              <a:ext cx="1219200" cy="9525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67" name="Elbow Connector 66"/>
            <p:cNvCxnSpPr>
              <a:stCxn id="64" idx="2"/>
              <a:endCxn id="63" idx="0"/>
            </p:cNvCxnSpPr>
            <p:nvPr/>
          </p:nvCxnSpPr>
          <p:spPr bwMode="auto">
            <a:xfrm rot="5400000">
              <a:off x="6553200" y="2400300"/>
              <a:ext cx="1219200" cy="990600"/>
            </a:xfrm>
            <a:prstGeom prst="bentConnector3">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2" name="Group 1"/>
          <p:cNvGrpSpPr/>
          <p:nvPr/>
        </p:nvGrpSpPr>
        <p:grpSpPr>
          <a:xfrm>
            <a:off x="381000" y="1932057"/>
            <a:ext cx="3733800" cy="3325743"/>
            <a:chOff x="381000" y="1932057"/>
            <a:chExt cx="3733800" cy="3325743"/>
          </a:xfrm>
        </p:grpSpPr>
        <p:sp>
          <p:nvSpPr>
            <p:cNvPr id="40" name="Text Box 4"/>
            <p:cNvSpPr txBox="1">
              <a:spLocks noChangeArrowheads="1"/>
            </p:cNvSpPr>
            <p:nvPr/>
          </p:nvSpPr>
          <p:spPr bwMode="auto">
            <a:xfrm>
              <a:off x="1409700" y="1932057"/>
              <a:ext cx="16764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sp>
          <p:nvSpPr>
            <p:cNvPr id="41" name="Text Box 4"/>
            <p:cNvSpPr txBox="1">
              <a:spLocks noChangeArrowheads="1"/>
            </p:cNvSpPr>
            <p:nvPr/>
          </p:nvSpPr>
          <p:spPr bwMode="auto">
            <a:xfrm>
              <a:off x="381000" y="4903857"/>
              <a:ext cx="3733800" cy="353943"/>
            </a:xfrm>
            <a:prstGeom prst="rect">
              <a:avLst/>
            </a:prstGeom>
            <a:noFill/>
            <a:ln w="9525">
              <a:noFill/>
              <a:miter lim="800000"/>
              <a:headEnd/>
              <a:tailEnd/>
            </a:ln>
          </p:spPr>
          <p:txBody>
            <a:bodyPr wrap="square">
              <a:spAutoFit/>
            </a:bodyPr>
            <a:lstStyle/>
            <a:p>
              <a:pPr algn="ctr"/>
              <a:r>
                <a:rPr lang="en-US" sz="1700" b="0" dirty="0">
                  <a:solidFill>
                    <a:srgbClr val="000000"/>
                  </a:solidFill>
                  <a:latin typeface="Andale Mono"/>
                  <a:cs typeface="Andale Mono"/>
                </a:rPr>
                <a:t>RDD[T]</a:t>
              </a:r>
            </a:p>
          </p:txBody>
        </p:sp>
        <p:sp>
          <p:nvSpPr>
            <p:cNvPr id="42" name="Rectangle 41"/>
            <p:cNvSpPr>
              <a:spLocks noChangeArrowheads="1"/>
            </p:cNvSpPr>
            <p:nvPr/>
          </p:nvSpPr>
          <p:spPr bwMode="auto">
            <a:xfrm>
              <a:off x="1371600" y="3505200"/>
              <a:ext cx="1752600" cy="609600"/>
            </a:xfrm>
            <a:prstGeom prst="rect">
              <a:avLst/>
            </a:prstGeom>
            <a:ln>
              <a:headEnd/>
              <a:tailEnd/>
            </a:ln>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r>
                <a:rPr lang="en-US" sz="1800" dirty="0" smtClean="0">
                  <a:solidFill>
                    <a:schemeClr val="bg2"/>
                  </a:solidFill>
                  <a:latin typeface="Gill Sans"/>
                  <a:cs typeface="Gill Sans"/>
                </a:rPr>
                <a:t>distinct</a:t>
              </a:r>
              <a:endParaRPr lang="en-US" sz="1800" dirty="0">
                <a:solidFill>
                  <a:schemeClr val="bg2"/>
                </a:solidFill>
                <a:latin typeface="Gill Sans"/>
                <a:cs typeface="Gill Sans"/>
              </a:endParaRPr>
            </a:p>
          </p:txBody>
        </p:sp>
        <p:cxnSp>
          <p:nvCxnSpPr>
            <p:cNvPr id="44" name="Straight Arrow Connector 43"/>
            <p:cNvCxnSpPr>
              <a:stCxn id="42" idx="2"/>
              <a:endCxn id="41" idx="0"/>
            </p:cNvCxnSpPr>
            <p:nvPr/>
          </p:nvCxnSpPr>
          <p:spPr bwMode="auto">
            <a:xfrm>
              <a:off x="2247900" y="4114800"/>
              <a:ext cx="0" cy="789057"/>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cxnSp>
          <p:nvCxnSpPr>
            <p:cNvPr id="18" name="Straight Arrow Connector 17"/>
            <p:cNvCxnSpPr>
              <a:stCxn id="40" idx="2"/>
              <a:endCxn id="42" idx="0"/>
            </p:cNvCxnSpPr>
            <p:nvPr/>
          </p:nvCxnSpPr>
          <p:spPr bwMode="auto">
            <a:xfrm>
              <a:off x="2247900" y="2286000"/>
              <a:ext cx="0" cy="12192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21" name="TextBox 20"/>
          <p:cNvSpPr txBox="1"/>
          <p:nvPr/>
        </p:nvSpPr>
        <p:spPr>
          <a:xfrm>
            <a:off x="3681" y="6381690"/>
            <a:ext cx="9144000" cy="400110"/>
          </a:xfrm>
          <a:prstGeom prst="rect">
            <a:avLst/>
          </a:prstGeom>
          <a:noFill/>
        </p:spPr>
        <p:txBody>
          <a:bodyPr wrap="square" rtlCol="0">
            <a:spAutoFit/>
          </a:bodyPr>
          <a:lstStyle/>
          <a:p>
            <a:pPr lvl="0" algn="ctr">
              <a:defRPr/>
            </a:pPr>
            <a:r>
              <a:rPr lang="en-US" sz="2000" b="0" kern="0" dirty="0" smtClean="0">
                <a:solidFill>
                  <a:srgbClr val="000000"/>
                </a:solidFill>
                <a:latin typeface="Gill Sans"/>
                <a:cs typeface="Gill Sans"/>
              </a:rPr>
              <a:t>(Not meant to be exhaustive)</a:t>
            </a:r>
            <a:endParaRPr lang="en-US" sz="2000" b="0" kern="0" dirty="0">
              <a:solidFill>
                <a:srgbClr val="000000"/>
              </a:solidFill>
              <a:latin typeface="Gill Sans"/>
              <a:cs typeface="Gill Sans"/>
            </a:endParaRPr>
          </a:p>
        </p:txBody>
      </p:sp>
    </p:spTree>
    <p:extLst>
      <p:ext uri="{BB962C8B-B14F-4D97-AF65-F5344CB8AC3E}">
        <p14:creationId xmlns:p14="http://schemas.microsoft.com/office/powerpoint/2010/main" val="1455006452"/>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grpSp>
        <p:nvGrpSpPr>
          <p:cNvPr id="15" name="Group 14"/>
          <p:cNvGrpSpPr/>
          <p:nvPr/>
        </p:nvGrpSpPr>
        <p:grpSpPr>
          <a:xfrm>
            <a:off x="4876800" y="1554480"/>
            <a:ext cx="2514600" cy="4632186"/>
            <a:chOff x="533400" y="1551057"/>
            <a:chExt cx="2514600" cy="4632186"/>
          </a:xfrm>
        </p:grpSpPr>
        <p:sp>
          <p:nvSpPr>
            <p:cNvPr id="17" name="Rectangle 16"/>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19"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20" name="Straight Arrow Connector 19"/>
            <p:cNvCxnSpPr>
              <a:stCxn id="19" idx="2"/>
              <a:endCxn id="17"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25" name="Rectangle 24"/>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27"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29" name="Straight Arrow Connector 28"/>
            <p:cNvCxnSpPr>
              <a:stCxn id="25" idx="2"/>
              <a:endCxn id="27"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7275866" y="6324600"/>
            <a:ext cx="1715734" cy="461665"/>
          </a:xfrm>
          <a:prstGeom prst="rect">
            <a:avLst/>
          </a:prstGeom>
          <a:noFill/>
        </p:spPr>
        <p:txBody>
          <a:bodyPr wrap="none" rtlCol="0">
            <a:spAutoFit/>
          </a:bodyPr>
          <a:lstStyle/>
          <a:p>
            <a:r>
              <a:rPr lang="en-US" sz="2400" b="0" dirty="0" smtClean="0">
                <a:solidFill>
                  <a:srgbClr val="FF0000"/>
                </a:solidFill>
                <a:latin typeface="Gill Sans"/>
                <a:cs typeface="Gill Sans"/>
              </a:rPr>
              <a:t>Not quite…</a:t>
            </a:r>
            <a:endParaRPr lang="en-US" sz="2400" b="0" dirty="0">
              <a:solidFill>
                <a:srgbClr val="FF0000"/>
              </a:solidFill>
              <a:latin typeface="Gill Sans"/>
              <a:cs typeface="Gill Sans"/>
            </a:endParaRPr>
          </a:p>
        </p:txBody>
      </p:sp>
      <p:grpSp>
        <p:nvGrpSpPr>
          <p:cNvPr id="28" name="Group 27"/>
          <p:cNvGrpSpPr/>
          <p:nvPr/>
        </p:nvGrpSpPr>
        <p:grpSpPr>
          <a:xfrm>
            <a:off x="1752600" y="1554480"/>
            <a:ext cx="2514600" cy="4632186"/>
            <a:chOff x="533400" y="1551057"/>
            <a:chExt cx="2514600" cy="4632186"/>
          </a:xfrm>
        </p:grpSpPr>
        <p:sp>
          <p:nvSpPr>
            <p:cNvPr id="30" name="Rectangle 29"/>
            <p:cNvSpPr>
              <a:spLocks noChangeArrowheads="1"/>
            </p:cNvSpPr>
            <p:nvPr/>
          </p:nvSpPr>
          <p:spPr bwMode="auto">
            <a:xfrm>
              <a:off x="5334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31" name="Text Box 4"/>
            <p:cNvSpPr txBox="1">
              <a:spLocks noChangeArrowheads="1"/>
            </p:cNvSpPr>
            <p:nvPr/>
          </p:nvSpPr>
          <p:spPr bwMode="auto">
            <a:xfrm>
              <a:off x="12573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2" name="Straight Arrow Connector 31"/>
            <p:cNvCxnSpPr>
              <a:stCxn id="31" idx="2"/>
              <a:endCxn id="30" idx="0"/>
            </p:cNvCxnSpPr>
            <p:nvPr/>
          </p:nvCxnSpPr>
          <p:spPr bwMode="auto">
            <a:xfrm>
              <a:off x="17907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34" name="Rectangle 33"/>
            <p:cNvSpPr>
              <a:spLocks noChangeArrowheads="1"/>
            </p:cNvSpPr>
            <p:nvPr/>
          </p:nvSpPr>
          <p:spPr bwMode="auto">
            <a:xfrm>
              <a:off x="5334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reduceByKey</a:t>
              </a:r>
              <a:endParaRPr lang="en-US" sz="1800" dirty="0">
                <a:solidFill>
                  <a:schemeClr val="bg2"/>
                </a:solidFill>
                <a:latin typeface="Gill Sans"/>
                <a:cs typeface="Gill Sans"/>
              </a:endParaRPr>
            </a:p>
            <a:p>
              <a:pPr algn="ctr"/>
              <a:r>
                <a:rPr lang="en-US" b="0" dirty="0">
                  <a:solidFill>
                    <a:srgbClr val="000000"/>
                  </a:solidFill>
                  <a:latin typeface="Andale Mono"/>
                  <a:cs typeface="Andale Mono"/>
                </a:rPr>
                <a:t>f: (V, V) ⇒ V</a:t>
              </a:r>
            </a:p>
          </p:txBody>
        </p:sp>
        <p:sp>
          <p:nvSpPr>
            <p:cNvPr id="35" name="Text Box 4"/>
            <p:cNvSpPr txBox="1">
              <a:spLocks noChangeArrowheads="1"/>
            </p:cNvSpPr>
            <p:nvPr/>
          </p:nvSpPr>
          <p:spPr bwMode="auto">
            <a:xfrm>
              <a:off x="914400" y="5829300"/>
              <a:ext cx="17526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RDD[(K, V)]</a:t>
              </a:r>
              <a:endParaRPr lang="en-US" sz="1700" b="0" dirty="0">
                <a:solidFill>
                  <a:srgbClr val="000000"/>
                </a:solidFill>
                <a:latin typeface="Andale Mono"/>
                <a:cs typeface="Andale Mono"/>
              </a:endParaRPr>
            </a:p>
          </p:txBody>
        </p:sp>
        <p:cxnSp>
          <p:nvCxnSpPr>
            <p:cNvPr id="36" name="Straight Arrow Connector 35"/>
            <p:cNvCxnSpPr>
              <a:stCxn id="34" idx="2"/>
              <a:endCxn id="35" idx="0"/>
            </p:cNvCxnSpPr>
            <p:nvPr/>
          </p:nvCxnSpPr>
          <p:spPr bwMode="auto">
            <a:xfrm>
              <a:off x="1790700" y="4267200"/>
              <a:ext cx="0" cy="15621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Tree>
    <p:extLst>
      <p:ext uri="{BB962C8B-B14F-4D97-AF65-F5344CB8AC3E}">
        <p14:creationId xmlns:p14="http://schemas.microsoft.com/office/powerpoint/2010/main" val="262488921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lvl="0" algn="ctr">
              <a:defRPr/>
            </a:pPr>
            <a:r>
              <a:rPr lang="en-US" sz="3600" b="0" kern="0" dirty="0" smtClean="0">
                <a:solidFill>
                  <a:srgbClr val="000000"/>
                </a:solidFill>
                <a:latin typeface="Gill Sans"/>
                <a:cs typeface="Gill Sans"/>
              </a:rPr>
              <a:t>MapReduce in Spark?</a:t>
            </a:r>
            <a:endParaRPr lang="en-US" sz="3600" b="0" kern="0" dirty="0">
              <a:solidFill>
                <a:srgbClr val="000000"/>
              </a:solidFill>
              <a:latin typeface="Gill Sans"/>
              <a:cs typeface="Gill Sans"/>
            </a:endParaRPr>
          </a:p>
        </p:txBody>
      </p:sp>
      <p:grpSp>
        <p:nvGrpSpPr>
          <p:cNvPr id="50" name="Group 49"/>
          <p:cNvGrpSpPr/>
          <p:nvPr/>
        </p:nvGrpSpPr>
        <p:grpSpPr>
          <a:xfrm>
            <a:off x="1755648" y="1551057"/>
            <a:ext cx="2514600" cy="4632186"/>
            <a:chOff x="3124200" y="1551057"/>
            <a:chExt cx="2514600" cy="4632186"/>
          </a:xfrm>
        </p:grpSpPr>
        <p:sp>
          <p:nvSpPr>
            <p:cNvPr id="33" name="Rectangle 32"/>
            <p:cNvSpPr>
              <a:spLocks noChangeArrowheads="1"/>
            </p:cNvSpPr>
            <p:nvPr/>
          </p:nvSpPr>
          <p:spPr bwMode="auto">
            <a:xfrm>
              <a:off x="31242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37" name="Rectangle 36"/>
            <p:cNvSpPr>
              <a:spLocks noChangeArrowheads="1"/>
            </p:cNvSpPr>
            <p:nvPr/>
          </p:nvSpPr>
          <p:spPr bwMode="auto">
            <a:xfrm>
              <a:off x="31242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flatMap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(T) ⇒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TO[(K,V)]</a:t>
              </a:r>
              <a:endParaRPr lang="en-US" b="0" dirty="0">
                <a:solidFill>
                  <a:srgbClr val="000000"/>
                </a:solidFill>
                <a:latin typeface="Andale Mono"/>
                <a:cs typeface="Andale Mono"/>
              </a:endParaRPr>
            </a:p>
          </p:txBody>
        </p:sp>
        <p:sp>
          <p:nvSpPr>
            <p:cNvPr id="38" name="Text Box 4"/>
            <p:cNvSpPr txBox="1">
              <a:spLocks noChangeArrowheads="1"/>
            </p:cNvSpPr>
            <p:nvPr/>
          </p:nvSpPr>
          <p:spPr bwMode="auto">
            <a:xfrm>
              <a:off x="38481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39" name="Straight Arrow Connector 38"/>
            <p:cNvCxnSpPr>
              <a:stCxn id="38" idx="2"/>
              <a:endCxn id="37" idx="0"/>
            </p:cNvCxnSpPr>
            <p:nvPr/>
          </p:nvCxnSpPr>
          <p:spPr bwMode="auto">
            <a:xfrm>
              <a:off x="43815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45" name="Rectangle 44"/>
            <p:cNvSpPr>
              <a:spLocks noChangeArrowheads="1"/>
            </p:cNvSpPr>
            <p:nvPr/>
          </p:nvSpPr>
          <p:spPr bwMode="auto">
            <a:xfrm>
              <a:off x="31242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(R,S)</a:t>
              </a:r>
              <a:endParaRPr lang="en-US" b="0" dirty="0">
                <a:solidFill>
                  <a:srgbClr val="000000"/>
                </a:solidFill>
                <a:latin typeface="Andale Mono"/>
                <a:cs typeface="Andale Mono"/>
              </a:endParaRPr>
            </a:p>
          </p:txBody>
        </p:sp>
        <p:sp>
          <p:nvSpPr>
            <p:cNvPr id="48" name="Text Box 4"/>
            <p:cNvSpPr txBox="1">
              <a:spLocks noChangeArrowheads="1"/>
            </p:cNvSpPr>
            <p:nvPr/>
          </p:nvSpPr>
          <p:spPr bwMode="auto">
            <a:xfrm>
              <a:off x="34290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RDD[(R, S)]</a:t>
              </a:r>
              <a:endParaRPr lang="en-US" sz="1700" b="0" dirty="0">
                <a:solidFill>
                  <a:srgbClr val="000000"/>
                </a:solidFill>
                <a:latin typeface="Andale Mono"/>
                <a:cs typeface="Andale Mono"/>
              </a:endParaRPr>
            </a:p>
          </p:txBody>
        </p:sp>
        <p:cxnSp>
          <p:nvCxnSpPr>
            <p:cNvPr id="49" name="Straight Arrow Connector 48"/>
            <p:cNvCxnSpPr>
              <a:stCxn id="45" idx="2"/>
              <a:endCxn id="48" idx="0"/>
            </p:cNvCxnSpPr>
            <p:nvPr/>
          </p:nvCxnSpPr>
          <p:spPr bwMode="auto">
            <a:xfrm>
              <a:off x="43815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grpSp>
        <p:nvGrpSpPr>
          <p:cNvPr id="57" name="Group 56"/>
          <p:cNvGrpSpPr/>
          <p:nvPr/>
        </p:nvGrpSpPr>
        <p:grpSpPr>
          <a:xfrm>
            <a:off x="4873752" y="1551057"/>
            <a:ext cx="2514600" cy="4632186"/>
            <a:chOff x="5715000" y="1551057"/>
            <a:chExt cx="2514600" cy="4632186"/>
          </a:xfrm>
        </p:grpSpPr>
        <p:sp>
          <p:nvSpPr>
            <p:cNvPr id="52" name="Rectangle 51"/>
            <p:cNvSpPr>
              <a:spLocks noChangeArrowheads="1"/>
            </p:cNvSpPr>
            <p:nvPr/>
          </p:nvSpPr>
          <p:spPr bwMode="auto">
            <a:xfrm>
              <a:off x="5715000" y="2335143"/>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err="1" smtClean="0">
                  <a:solidFill>
                    <a:schemeClr val="bg2"/>
                  </a:solidFill>
                  <a:latin typeface="Gill Sans"/>
                  <a:cs typeface="Gill Sans"/>
                </a:rPr>
                <a:t>mapPartitions</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T]) </a:t>
              </a:r>
              <a:r>
                <a:rPr lang="en-US" b="0" dirty="0" smtClean="0">
                  <a:solidFill>
                    <a:srgbClr val="000000"/>
                  </a:solidFill>
                  <a:latin typeface="Andale Mono"/>
                  <a:cs typeface="Andale Mono"/>
                </a:rPr>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[(K,V)]</a:t>
              </a:r>
              <a:endParaRPr lang="en-US" b="0" dirty="0">
                <a:solidFill>
                  <a:srgbClr val="000000"/>
                </a:solidFill>
                <a:latin typeface="Andale Mono"/>
                <a:cs typeface="Andale Mono"/>
              </a:endParaRPr>
            </a:p>
          </p:txBody>
        </p:sp>
        <p:sp>
          <p:nvSpPr>
            <p:cNvPr id="53" name="Text Box 4"/>
            <p:cNvSpPr txBox="1">
              <a:spLocks noChangeArrowheads="1"/>
            </p:cNvSpPr>
            <p:nvPr/>
          </p:nvSpPr>
          <p:spPr bwMode="auto">
            <a:xfrm>
              <a:off x="6438900" y="1551057"/>
              <a:ext cx="10668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RDD[T]</a:t>
              </a:r>
              <a:endParaRPr lang="en-US" sz="1700" b="0" dirty="0">
                <a:solidFill>
                  <a:srgbClr val="000000"/>
                </a:solidFill>
                <a:latin typeface="Andale Mono"/>
                <a:cs typeface="Andale Mono"/>
              </a:endParaRPr>
            </a:p>
          </p:txBody>
        </p:sp>
        <p:cxnSp>
          <p:nvCxnSpPr>
            <p:cNvPr id="54" name="Straight Arrow Connector 53"/>
            <p:cNvCxnSpPr>
              <a:stCxn id="53" idx="2"/>
              <a:endCxn id="52" idx="0"/>
            </p:cNvCxnSpPr>
            <p:nvPr/>
          </p:nvCxnSpPr>
          <p:spPr bwMode="auto">
            <a:xfrm>
              <a:off x="6972300" y="1905000"/>
              <a:ext cx="0" cy="430143"/>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sp>
          <p:nvSpPr>
            <p:cNvPr id="58" name="Rectangle 57"/>
            <p:cNvSpPr>
              <a:spLocks noChangeArrowheads="1"/>
            </p:cNvSpPr>
            <p:nvPr/>
          </p:nvSpPr>
          <p:spPr bwMode="auto">
            <a:xfrm>
              <a:off x="5715000" y="3429000"/>
              <a:ext cx="2514600" cy="838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1800" dirty="0" err="1" smtClean="0">
                  <a:solidFill>
                    <a:schemeClr val="bg2"/>
                  </a:solidFill>
                  <a:latin typeface="Gill Sans"/>
                  <a:cs typeface="Gill Sans"/>
                </a:rPr>
                <a:t>groupByKey</a:t>
              </a:r>
              <a:endParaRPr lang="en-US" sz="1800" dirty="0">
                <a:solidFill>
                  <a:schemeClr val="bg2"/>
                </a:solidFill>
                <a:latin typeface="Gill Sans"/>
                <a:cs typeface="Gill Sans"/>
              </a:endParaRPr>
            </a:p>
          </p:txBody>
        </p:sp>
        <p:sp>
          <p:nvSpPr>
            <p:cNvPr id="59" name="Rectangle 58"/>
            <p:cNvSpPr>
              <a:spLocks noChangeArrowheads="1"/>
            </p:cNvSpPr>
            <p:nvPr/>
          </p:nvSpPr>
          <p:spPr bwMode="auto">
            <a:xfrm>
              <a:off x="5715000" y="4343400"/>
              <a:ext cx="2514600" cy="9906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1800" dirty="0" smtClean="0">
                  <a:solidFill>
                    <a:schemeClr val="bg2"/>
                  </a:solidFill>
                  <a:latin typeface="Gill Sans"/>
                  <a:cs typeface="Gill Sans"/>
                </a:rPr>
                <a:t>map</a:t>
              </a:r>
              <a:r>
                <a:rPr lang="en-US" dirty="0" smtClean="0">
                  <a:solidFill>
                    <a:schemeClr val="bg2"/>
                  </a:solidFill>
                  <a:latin typeface="Gill Sans"/>
                  <a:cs typeface="Gill Sans"/>
                </a:rPr>
                <a:t/>
              </a:r>
              <a:br>
                <a:rPr lang="en-US" dirty="0" smtClean="0">
                  <a:solidFill>
                    <a:schemeClr val="bg2"/>
                  </a:solidFill>
                  <a:latin typeface="Gill Sans"/>
                  <a:cs typeface="Gill Sans"/>
                </a:rPr>
              </a:br>
              <a:r>
                <a:rPr lang="en-US" b="0" dirty="0">
                  <a:solidFill>
                    <a:srgbClr val="000000"/>
                  </a:solidFill>
                  <a:latin typeface="Andale Mono"/>
                  <a:cs typeface="Andale Mono"/>
                </a:rPr>
                <a:t>f: </a:t>
              </a:r>
              <a:r>
                <a:rPr lang="en-US" b="0" dirty="0" smtClean="0">
                  <a:solidFill>
                    <a:srgbClr val="000000"/>
                  </a:solidFill>
                  <a:latin typeface="Andale Mono"/>
                  <a:cs typeface="Andale Mono"/>
                </a:rPr>
                <a:t>((K, </a:t>
              </a:r>
              <a:r>
                <a:rPr lang="en-US" b="0" dirty="0" err="1" smtClean="0">
                  <a:solidFill>
                    <a:srgbClr val="000000"/>
                  </a:solidFill>
                  <a:latin typeface="Andale Mono"/>
                  <a:cs typeface="Andale Mono"/>
                </a:rPr>
                <a:t>Iter</a:t>
              </a:r>
              <a:r>
                <a:rPr lang="en-US" b="0" dirty="0" smtClean="0">
                  <a:solidFill>
                    <a:srgbClr val="000000"/>
                  </a:solidFill>
                  <a:latin typeface="Andale Mono"/>
                  <a:cs typeface="Andale Mono"/>
                </a:rPr>
                <a:t>[</a:t>
              </a:r>
              <a:r>
                <a:rPr lang="en-US" b="0" dirty="0">
                  <a:solidFill>
                    <a:srgbClr val="000000"/>
                  </a:solidFill>
                  <a:latin typeface="Andale Mono"/>
                  <a:cs typeface="Andale Mono"/>
                </a:rPr>
                <a:t>V</a:t>
              </a:r>
              <a:r>
                <a:rPr lang="en-US" b="0" dirty="0" smtClean="0">
                  <a:solidFill>
                    <a:srgbClr val="000000"/>
                  </a:solidFill>
                  <a:latin typeface="Andale Mono"/>
                  <a:cs typeface="Andale Mono"/>
                </a:rPr>
                <a:t>])) </a:t>
              </a:r>
              <a:br>
                <a:rPr lang="en-US" b="0" dirty="0" smtClean="0">
                  <a:solidFill>
                    <a:srgbClr val="000000"/>
                  </a:solidFill>
                  <a:latin typeface="Andale Mono"/>
                  <a:cs typeface="Andale Mono"/>
                </a:rPr>
              </a:br>
              <a:r>
                <a:rPr lang="en-US" b="0" dirty="0" smtClean="0">
                  <a:solidFill>
                    <a:srgbClr val="000000"/>
                  </a:solidFill>
                  <a:latin typeface="Andale Mono"/>
                  <a:cs typeface="Andale Mono"/>
                </a:rPr>
                <a:t>⇒ (R,S)</a:t>
              </a:r>
              <a:endParaRPr lang="en-US" b="0" dirty="0">
                <a:solidFill>
                  <a:srgbClr val="000000"/>
                </a:solidFill>
                <a:latin typeface="Andale Mono"/>
                <a:cs typeface="Andale Mono"/>
              </a:endParaRPr>
            </a:p>
          </p:txBody>
        </p:sp>
        <p:sp>
          <p:nvSpPr>
            <p:cNvPr id="68" name="Text Box 4"/>
            <p:cNvSpPr txBox="1">
              <a:spLocks noChangeArrowheads="1"/>
            </p:cNvSpPr>
            <p:nvPr/>
          </p:nvSpPr>
          <p:spPr bwMode="auto">
            <a:xfrm>
              <a:off x="6019800" y="5829300"/>
              <a:ext cx="1905000" cy="353943"/>
            </a:xfrm>
            <a:prstGeom prst="rect">
              <a:avLst/>
            </a:prstGeom>
            <a:noFill/>
            <a:ln w="9525">
              <a:noFill/>
              <a:miter lim="800000"/>
              <a:headEnd/>
              <a:tailEnd/>
            </a:ln>
          </p:spPr>
          <p:txBody>
            <a:bodyPr wrap="square">
              <a:spAutoFit/>
            </a:bodyPr>
            <a:lstStyle/>
            <a:p>
              <a:pPr algn="ctr"/>
              <a:r>
                <a:rPr lang="en-US" sz="1700" b="0" dirty="0" smtClean="0">
                  <a:solidFill>
                    <a:srgbClr val="000000"/>
                  </a:solidFill>
                  <a:latin typeface="Andale Mono"/>
                  <a:cs typeface="Andale Mono"/>
                </a:rPr>
                <a:t>RDD[(R, S)]</a:t>
              </a:r>
              <a:endParaRPr lang="en-US" sz="1700" b="0" dirty="0">
                <a:solidFill>
                  <a:srgbClr val="000000"/>
                </a:solidFill>
                <a:latin typeface="Andale Mono"/>
                <a:cs typeface="Andale Mono"/>
              </a:endParaRPr>
            </a:p>
          </p:txBody>
        </p:sp>
        <p:cxnSp>
          <p:nvCxnSpPr>
            <p:cNvPr id="69" name="Straight Arrow Connector 68"/>
            <p:cNvCxnSpPr>
              <a:stCxn id="59" idx="2"/>
              <a:endCxn id="68" idx="0"/>
            </p:cNvCxnSpPr>
            <p:nvPr/>
          </p:nvCxnSpPr>
          <p:spPr bwMode="auto">
            <a:xfrm>
              <a:off x="6972300" y="5334000"/>
              <a:ext cx="0" cy="495300"/>
            </a:xfrm>
            <a:prstGeom prst="straightConnector1">
              <a:avLst/>
            </a:prstGeom>
            <a:ln>
              <a:headEnd type="none" w="med" len="med"/>
              <a:tailEnd type="arrow"/>
            </a:ln>
          </p:spPr>
          <p:style>
            <a:lnRef idx="2">
              <a:schemeClr val="dk1"/>
            </a:lnRef>
            <a:fillRef idx="0">
              <a:schemeClr val="dk1"/>
            </a:fillRef>
            <a:effectRef idx="1">
              <a:schemeClr val="dk1"/>
            </a:effectRef>
            <a:fontRef idx="minor">
              <a:schemeClr val="tx1"/>
            </a:fontRef>
          </p:style>
        </p:cxnSp>
      </p:grpSp>
      <p:sp>
        <p:nvSpPr>
          <p:cNvPr id="70" name="TextBox 69"/>
          <p:cNvSpPr txBox="1"/>
          <p:nvPr/>
        </p:nvSpPr>
        <p:spPr>
          <a:xfrm>
            <a:off x="6907082" y="6324600"/>
            <a:ext cx="2160718" cy="461665"/>
          </a:xfrm>
          <a:prstGeom prst="rect">
            <a:avLst/>
          </a:prstGeom>
          <a:noFill/>
        </p:spPr>
        <p:txBody>
          <a:bodyPr wrap="none" rtlCol="0">
            <a:spAutoFit/>
          </a:bodyPr>
          <a:lstStyle/>
          <a:p>
            <a:r>
              <a:rPr lang="en-US" sz="2400" b="0" dirty="0" smtClean="0">
                <a:solidFill>
                  <a:srgbClr val="FF0000"/>
                </a:solidFill>
                <a:latin typeface="Gill Sans"/>
                <a:cs typeface="Gill Sans"/>
              </a:rPr>
              <a:t>Still not quite…</a:t>
            </a:r>
            <a:endParaRPr lang="en-US" sz="2400" b="0" dirty="0">
              <a:solidFill>
                <a:srgbClr val="FF0000"/>
              </a:solidFill>
              <a:latin typeface="Gill Sans"/>
              <a:cs typeface="Gill Sans"/>
            </a:endParaRPr>
          </a:p>
        </p:txBody>
      </p:sp>
      <p:sp>
        <p:nvSpPr>
          <p:cNvPr id="20" name="TextBox 19"/>
          <p:cNvSpPr txBox="1"/>
          <p:nvPr/>
        </p:nvSpPr>
        <p:spPr>
          <a:xfrm rot="299246">
            <a:off x="152400" y="4998737"/>
            <a:ext cx="2825263" cy="461665"/>
          </a:xfrm>
          <a:prstGeom prst="rect">
            <a:avLst/>
          </a:prstGeom>
          <a:noFill/>
        </p:spPr>
        <p:txBody>
          <a:bodyPr wrap="none" rtlCol="0">
            <a:spAutoFit/>
          </a:bodyPr>
          <a:lstStyle/>
          <a:p>
            <a:r>
              <a:rPr lang="en-US" sz="2400" b="0" dirty="0" smtClean="0">
                <a:solidFill>
                  <a:srgbClr val="FF0000"/>
                </a:solidFill>
                <a:latin typeface="Gill Sans"/>
                <a:cs typeface="Gill Sans"/>
              </a:rPr>
              <a:t>Nope, this isn’t “odd”</a:t>
            </a:r>
            <a:endParaRPr lang="en-US" sz="2400" b="0" dirty="0">
              <a:solidFill>
                <a:srgbClr val="FF0000"/>
              </a:solidFill>
              <a:latin typeface="Gill Sans"/>
              <a:cs typeface="Gill Sans"/>
            </a:endParaRPr>
          </a:p>
        </p:txBody>
      </p:sp>
    </p:spTree>
    <p:extLst>
      <p:ext uri="{BB962C8B-B14F-4D97-AF65-F5344CB8AC3E}">
        <p14:creationId xmlns:p14="http://schemas.microsoft.com/office/powerpoint/2010/main" val="996762795"/>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7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0" grpId="0"/>
      <p:bldP spid="20" grpId="0"/>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Spark Word Count</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3" name="TextBox 2"/>
          <p:cNvSpPr txBox="1"/>
          <p:nvPr/>
        </p:nvSpPr>
        <p:spPr>
          <a:xfrm>
            <a:off x="1371600" y="2789872"/>
            <a:ext cx="7010400" cy="2031325"/>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r>
              <a:rPr lang="en-US" sz="1800" b="0" dirty="0" smtClean="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smtClean="0">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smtClean="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flatMap</a:t>
            </a:r>
            <a:r>
              <a:rPr lang="en-US" sz="1800" b="0" dirty="0">
                <a:solidFill>
                  <a:srgbClr val="000000"/>
                </a:solidFill>
                <a:latin typeface="Andale Mono"/>
                <a:cs typeface="Andale Mono"/>
              </a:rPr>
              <a:t>(line =&gt; tokenize(line))</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(word =&gt; (word, 1))</a:t>
            </a:r>
          </a:p>
          <a:p>
            <a:r>
              <a:rPr lang="en-US" sz="1800" b="0" dirty="0">
                <a:solidFill>
                  <a:srgbClr val="000000"/>
                </a:solidFill>
                <a:latin typeface="Andale Mono"/>
                <a:cs typeface="Andale Mono"/>
              </a:rPr>
              <a:t>  </a:t>
            </a:r>
            <a:r>
              <a:rPr lang="en-US" sz="1800" b="0" dirty="0" smtClean="0">
                <a:solidFill>
                  <a:srgbClr val="FF0000"/>
                </a:solidFill>
                <a:latin typeface="Andale Mono"/>
                <a:cs typeface="Andale Mono"/>
              </a:rPr>
              <a:t>.</a:t>
            </a:r>
            <a:r>
              <a:rPr lang="en-US" sz="1800" b="0" dirty="0" err="1">
                <a:solidFill>
                  <a:srgbClr val="FF0000"/>
                </a:solidFill>
                <a:latin typeface="Andale Mono"/>
                <a:cs typeface="Andale Mono"/>
              </a:rPr>
              <a:t>reduceByKey</a:t>
            </a:r>
            <a:r>
              <a:rPr lang="en-US" sz="1800" b="0" dirty="0">
                <a:solidFill>
                  <a:srgbClr val="000000"/>
                </a:solidFill>
                <a:latin typeface="Andale Mono"/>
                <a:cs typeface="Andale Mono"/>
              </a:rPr>
              <a:t>(_ + _)</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
        <p:nvSpPr>
          <p:cNvPr id="4" name="TextBox 3"/>
          <p:cNvSpPr txBox="1"/>
          <p:nvPr/>
        </p:nvSpPr>
        <p:spPr>
          <a:xfrm>
            <a:off x="6096000" y="5486400"/>
            <a:ext cx="2362200" cy="369332"/>
          </a:xfrm>
          <a:prstGeom prst="rect">
            <a:avLst/>
          </a:prstGeom>
          <a:noFill/>
          <a:ln>
            <a:noFill/>
          </a:ln>
        </p:spPr>
        <p:txBody>
          <a:bodyPr wrap="square" rtlCol="0">
            <a:spAutoFit/>
          </a:bodyPr>
          <a:lstStyle/>
          <a:p>
            <a:r>
              <a:rPr lang="es-ES_tradnl" sz="1800" b="0" dirty="0">
                <a:solidFill>
                  <a:srgbClr val="000000"/>
                </a:solidFill>
                <a:latin typeface="Andale Mono"/>
                <a:cs typeface="Andale Mono"/>
              </a:rPr>
              <a:t>(x, y) =&gt; x + y</a:t>
            </a:r>
            <a:endParaRPr lang="en-US" sz="1800" b="0" dirty="0">
              <a:solidFill>
                <a:srgbClr val="000000"/>
              </a:solidFill>
              <a:latin typeface="Andale Mono"/>
              <a:cs typeface="Andale Mono"/>
            </a:endParaRPr>
          </a:p>
        </p:txBody>
      </p:sp>
      <p:cxnSp>
        <p:nvCxnSpPr>
          <p:cNvPr id="5" name="Straight Arrow Connector 4"/>
          <p:cNvCxnSpPr/>
          <p:nvPr/>
        </p:nvCxnSpPr>
        <p:spPr bwMode="auto">
          <a:xfrm flipH="1" flipV="1">
            <a:off x="4343400" y="4343400"/>
            <a:ext cx="2895600" cy="152400"/>
          </a:xfrm>
          <a:prstGeom prst="straightConnector1">
            <a:avLst/>
          </a:prstGeom>
          <a:ln>
            <a:headEnd type="none" w="med" len="med"/>
            <a:tailEnd type="arrow"/>
          </a:ln>
        </p:spPr>
        <p:style>
          <a:lnRef idx="1">
            <a:schemeClr val="dk1"/>
          </a:lnRef>
          <a:fillRef idx="0">
            <a:schemeClr val="dk1"/>
          </a:fillRef>
          <a:effectRef idx="0">
            <a:schemeClr val="dk1"/>
          </a:effectRef>
          <a:fontRef idx="minor">
            <a:schemeClr val="tx1"/>
          </a:fontRef>
        </p:style>
      </p:cxnSp>
      <p:cxnSp>
        <p:nvCxnSpPr>
          <p:cNvPr id="8" name="Straight Arrow Connector 7"/>
          <p:cNvCxnSpPr>
            <a:endCxn id="4" idx="0"/>
          </p:cNvCxnSpPr>
          <p:nvPr/>
        </p:nvCxnSpPr>
        <p:spPr bwMode="auto">
          <a:xfrm>
            <a:off x="7239000" y="4495800"/>
            <a:ext cx="38100" cy="990600"/>
          </a:xfrm>
          <a:prstGeom prst="straightConnector1">
            <a:avLst/>
          </a:prstGeom>
          <a:ln>
            <a:headEnd type="none" w="med" len="med"/>
            <a:tailEnd type="none"/>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34312404"/>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0" y="533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lang="en-US" sz="3600" b="0" kern="0" noProof="0" dirty="0" smtClean="0">
                <a:solidFill>
                  <a:srgbClr val="000000"/>
                </a:solidFill>
                <a:latin typeface="Gill Sans"/>
                <a:ea typeface="+mj-ea"/>
                <a:cs typeface="Gill Sans"/>
              </a:rPr>
              <a:t>Don’t focus on Java verbosity!</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3" name="TextBox 2"/>
          <p:cNvSpPr txBox="1"/>
          <p:nvPr/>
        </p:nvSpPr>
        <p:spPr>
          <a:xfrm>
            <a:off x="609600" y="1828800"/>
            <a:ext cx="7772400" cy="3970318"/>
          </a:xfrm>
          <a:prstGeom prst="rect">
            <a:avLst/>
          </a:prstGeom>
          <a:noFill/>
          <a:ln>
            <a:noFill/>
          </a:ln>
        </p:spPr>
        <p:txBody>
          <a:bodyPr wrap="square" rtlCol="0">
            <a:spAutoFit/>
          </a:bodyPr>
          <a:lstStyle/>
          <a:p>
            <a:r>
              <a:rPr lang="en-US" sz="1800" b="0" dirty="0" err="1">
                <a:solidFill>
                  <a:srgbClr val="000000"/>
                </a:solidFill>
                <a:latin typeface="Andale Mono"/>
                <a:cs typeface="Andale Mono"/>
              </a:rPr>
              <a:t>val</a:t>
            </a:r>
            <a:r>
              <a:rPr lang="en-US" sz="1800" b="0" dirty="0">
                <a:solidFill>
                  <a:srgbClr val="000000"/>
                </a:solidFill>
                <a:latin typeface="Andale Mono"/>
                <a:cs typeface="Andale Mono"/>
              </a:rPr>
              <a:t> </a:t>
            </a:r>
            <a:r>
              <a:rPr lang="en-US" sz="1800" b="0" dirty="0" err="1">
                <a:solidFill>
                  <a:srgbClr val="000000"/>
                </a:solidFill>
                <a:latin typeface="Andale Mono"/>
                <a:cs typeface="Andale Mono"/>
              </a:rPr>
              <a:t>textFile</a:t>
            </a:r>
            <a:r>
              <a:rPr lang="en-US" sz="1800" b="0" dirty="0">
                <a:solidFill>
                  <a:srgbClr val="000000"/>
                </a:solidFill>
                <a:latin typeface="Andale Mono"/>
                <a:cs typeface="Andale Mono"/>
              </a:rPr>
              <a:t> = </a:t>
            </a:r>
            <a:r>
              <a:rPr lang="en-US" sz="1800" b="0" dirty="0" err="1">
                <a:solidFill>
                  <a:srgbClr val="000000"/>
                </a:solidFill>
                <a:latin typeface="Andale Mono"/>
                <a:cs typeface="Andale Mono"/>
              </a:rPr>
              <a:t>sc.textFile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args.input</a:t>
            </a:r>
            <a:r>
              <a:rPr lang="en-US" sz="1800" b="0" dirty="0">
                <a:solidFill>
                  <a:srgbClr val="000000"/>
                </a:solidFill>
                <a:latin typeface="Andale Mono"/>
                <a:cs typeface="Andale Mono"/>
              </a:rPr>
              <a:t>())</a:t>
            </a:r>
          </a:p>
          <a:p>
            <a:endParaRPr lang="en-US" sz="1800" b="0" dirty="0">
              <a:solidFill>
                <a:srgbClr val="000000"/>
              </a:solidFill>
              <a:latin typeface="Andale Mono"/>
              <a:cs typeface="Andale Mono"/>
            </a:endParaRPr>
          </a:p>
          <a:p>
            <a:r>
              <a:rPr lang="en-US" sz="1800" b="0" dirty="0" err="1">
                <a:solidFill>
                  <a:srgbClr val="000000"/>
                </a:solidFill>
                <a:latin typeface="Andale Mono"/>
                <a:cs typeface="Andale Mono"/>
              </a:rPr>
              <a:t>textFile</a:t>
            </a:r>
            <a:endParaRPr lang="en-US" sz="1800" b="0" dirty="0">
              <a:solidFill>
                <a:srgbClr val="000000"/>
              </a:solidFill>
              <a:latin typeface="Andale Mono"/>
              <a:cs typeface="Andale Mono"/>
            </a:endParaRP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.map</a:t>
            </a:r>
            <a:r>
              <a:rPr lang="en-US" sz="1800" b="0" dirty="0">
                <a:solidFill>
                  <a:srgbClr val="000000"/>
                </a:solidFill>
                <a:latin typeface="Andale Mono"/>
                <a:cs typeface="Andale Mono"/>
              </a:rPr>
              <a:t>(object mapper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map(key: Long, value: Text) =</a:t>
            </a:r>
          </a:p>
          <a:p>
            <a:r>
              <a:rPr lang="en-US" sz="1800" b="0" dirty="0">
                <a:solidFill>
                  <a:srgbClr val="000000"/>
                </a:solidFill>
                <a:latin typeface="Andale Mono"/>
                <a:cs typeface="Andale Mono"/>
              </a:rPr>
              <a:t>      tokenize(value).</a:t>
            </a:r>
            <a:r>
              <a:rPr lang="en-US" sz="1800" b="0" dirty="0" err="1">
                <a:solidFill>
                  <a:srgbClr val="000000"/>
                </a:solidFill>
                <a:latin typeface="Andale Mono"/>
                <a:cs typeface="Andale Mono"/>
              </a:rPr>
              <a:t>foreach</a:t>
            </a:r>
            <a:r>
              <a:rPr lang="en-US" sz="1800" b="0" dirty="0">
                <a:solidFill>
                  <a:srgbClr val="000000"/>
                </a:solidFill>
                <a:latin typeface="Andale Mono"/>
                <a:cs typeface="Andale Mono"/>
              </a:rPr>
              <a:t>(word =&gt;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(word, 1))</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a:solidFill>
                  <a:srgbClr val="FF0000"/>
                </a:solidFill>
                <a:latin typeface="Andale Mono"/>
                <a:cs typeface="Andale Mono"/>
              </a:rPr>
              <a:t>.reduce</a:t>
            </a:r>
            <a:r>
              <a:rPr lang="en-US" sz="1800" b="0" dirty="0">
                <a:solidFill>
                  <a:srgbClr val="000000"/>
                </a:solidFill>
                <a:latin typeface="Andale Mono"/>
                <a:cs typeface="Andale Mono"/>
              </a:rPr>
              <a:t>(object reducer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def</a:t>
            </a:r>
            <a:r>
              <a:rPr lang="en-US" sz="1800" b="0" dirty="0">
                <a:solidFill>
                  <a:srgbClr val="000000"/>
                </a:solidFill>
                <a:latin typeface="Andale Mono"/>
                <a:cs typeface="Andale Mono"/>
              </a:rPr>
              <a:t> reduce(key: Text, values: </a:t>
            </a:r>
            <a:r>
              <a:rPr lang="en-US" sz="1800" b="0" dirty="0" err="1">
                <a:solidFill>
                  <a:srgbClr val="000000"/>
                </a:solidFill>
                <a:latin typeface="Andale Mono"/>
                <a:cs typeface="Andale Mono"/>
              </a:rPr>
              <a:t>Iterable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Int</a:t>
            </a:r>
            <a:r>
              <a:rPr lang="en-US" sz="1800" b="0" dirty="0">
                <a:solidFill>
                  <a:srgbClr val="000000"/>
                </a:solidFill>
                <a:latin typeface="Andale Mono"/>
                <a:cs typeface="Andale Mono"/>
              </a:rPr>
              <a:t>]) =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var</a:t>
            </a:r>
            <a:r>
              <a:rPr lang="en-US" sz="1800" b="0" dirty="0">
                <a:solidFill>
                  <a:srgbClr val="000000"/>
                </a:solidFill>
                <a:latin typeface="Andale Mono"/>
                <a:cs typeface="Andale Mono"/>
              </a:rPr>
              <a:t> sum = 0</a:t>
            </a:r>
          </a:p>
          <a:p>
            <a:r>
              <a:rPr lang="en-US" sz="1800" b="0" dirty="0">
                <a:solidFill>
                  <a:srgbClr val="000000"/>
                </a:solidFill>
                <a:latin typeface="Andale Mono"/>
                <a:cs typeface="Andale Mono"/>
              </a:rPr>
              <a:t>      for (value &lt;- </a:t>
            </a:r>
            <a:r>
              <a:rPr lang="en-US" sz="1800" b="0" dirty="0" smtClean="0">
                <a:solidFill>
                  <a:srgbClr val="000000"/>
                </a:solidFill>
                <a:latin typeface="Andale Mono"/>
                <a:cs typeface="Andale Mono"/>
              </a:rPr>
              <a:t>values) </a:t>
            </a:r>
            <a:r>
              <a:rPr lang="en-US" sz="1800" b="0" dirty="0">
                <a:solidFill>
                  <a:srgbClr val="000000"/>
                </a:solidFill>
                <a:latin typeface="Andale Mono"/>
                <a:cs typeface="Andale Mono"/>
              </a:rPr>
              <a:t>sum += value</a:t>
            </a:r>
          </a:p>
          <a:p>
            <a:r>
              <a:rPr lang="en-US" sz="1800" b="0" dirty="0">
                <a:solidFill>
                  <a:srgbClr val="000000"/>
                </a:solidFill>
                <a:latin typeface="Andale Mono"/>
                <a:cs typeface="Andale Mono"/>
              </a:rPr>
              <a:t>      </a:t>
            </a:r>
            <a:r>
              <a:rPr lang="en-US" sz="1800" b="0" dirty="0" smtClean="0">
                <a:solidFill>
                  <a:srgbClr val="000000"/>
                </a:solidFill>
                <a:latin typeface="Andale Mono"/>
                <a:cs typeface="Andale Mono"/>
              </a:rPr>
              <a:t>write</a:t>
            </a:r>
            <a:r>
              <a:rPr lang="en-US" sz="1800" b="0" dirty="0">
                <a:solidFill>
                  <a:srgbClr val="000000"/>
                </a:solidFill>
                <a:latin typeface="Andale Mono"/>
                <a:cs typeface="Andale Mono"/>
              </a:rPr>
              <a:t>(key, sum)</a:t>
            </a:r>
          </a:p>
          <a:p>
            <a:r>
              <a:rPr lang="en-US" sz="1800" b="0" dirty="0">
                <a:solidFill>
                  <a:srgbClr val="000000"/>
                </a:solidFill>
                <a:latin typeface="Andale Mono"/>
                <a:cs typeface="Andale Mono"/>
              </a:rPr>
              <a:t>    })</a:t>
            </a:r>
          </a:p>
          <a:p>
            <a:r>
              <a:rPr lang="en-US" sz="1800" b="0" dirty="0">
                <a:solidFill>
                  <a:srgbClr val="000000"/>
                </a:solidFill>
                <a:latin typeface="Andale Mono"/>
                <a:cs typeface="Andale Mono"/>
              </a:rPr>
              <a:t>  .</a:t>
            </a:r>
            <a:r>
              <a:rPr lang="en-US" sz="1800" b="0" dirty="0" err="1">
                <a:solidFill>
                  <a:srgbClr val="000000"/>
                </a:solidFill>
                <a:latin typeface="Andale Mono"/>
                <a:cs typeface="Andale Mono"/>
              </a:rPr>
              <a:t>saveAsTextFile</a:t>
            </a:r>
            <a:r>
              <a:rPr lang="en-US" sz="1800" b="0" dirty="0">
                <a:solidFill>
                  <a:srgbClr val="000000"/>
                </a:solidFill>
                <a:latin typeface="Andale Mono"/>
                <a:cs typeface="Andale Mono"/>
              </a:rPr>
              <a:t>(</a:t>
            </a:r>
            <a:r>
              <a:rPr lang="en-US" sz="1800" b="0" dirty="0" err="1">
                <a:solidFill>
                  <a:srgbClr val="000000"/>
                </a:solidFill>
                <a:latin typeface="Andale Mono"/>
                <a:cs typeface="Andale Mono"/>
              </a:rPr>
              <a:t>args.output</a:t>
            </a:r>
            <a:r>
              <a:rPr lang="en-US" sz="1800" b="0" dirty="0">
                <a:solidFill>
                  <a:srgbClr val="000000"/>
                </a:solidFill>
                <a:latin typeface="Andale Mono"/>
                <a:cs typeface="Andale Mono"/>
              </a:rPr>
              <a:t>())</a:t>
            </a:r>
          </a:p>
        </p:txBody>
      </p:sp>
    </p:spTree>
    <p:extLst>
      <p:ext uri="{BB962C8B-B14F-4D97-AF65-F5344CB8AC3E}">
        <p14:creationId xmlns:p14="http://schemas.microsoft.com/office/powerpoint/2010/main" val="3032122019"/>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 Time</a:t>
            </a:r>
            <a:endParaRPr lang="en-US" dirty="0"/>
          </a:p>
        </p:txBody>
      </p:sp>
      <p:sp>
        <p:nvSpPr>
          <p:cNvPr id="3" name="Content Placeholder 2"/>
          <p:cNvSpPr>
            <a:spLocks noGrp="1"/>
          </p:cNvSpPr>
          <p:nvPr>
            <p:ph idx="1"/>
          </p:nvPr>
        </p:nvSpPr>
        <p:spPr/>
        <p:txBody>
          <a:bodyPr/>
          <a:lstStyle/>
          <a:p>
            <a:r>
              <a:rPr lang="en-US" dirty="0" smtClean="0"/>
              <a:t>What’s an RDD?</a:t>
            </a:r>
          </a:p>
          <a:p>
            <a:r>
              <a:rPr lang="en-US" dirty="0" smtClean="0"/>
              <a:t>How does Spark actually work?</a:t>
            </a:r>
          </a:p>
          <a:p>
            <a:r>
              <a:rPr lang="en-US" dirty="0" smtClean="0"/>
              <a:t>Algorithm design: </a:t>
            </a:r>
            <a:r>
              <a:rPr lang="en-US" dirty="0" err="1" smtClean="0"/>
              <a:t>redux</a:t>
            </a:r>
            <a:endParaRPr lang="en-US" dirty="0"/>
          </a:p>
        </p:txBody>
      </p:sp>
    </p:spTree>
    <p:extLst>
      <p:ext uri="{BB962C8B-B14F-4D97-AF65-F5344CB8AC3E}">
        <p14:creationId xmlns:p14="http://schemas.microsoft.com/office/powerpoint/2010/main" val="3672056764"/>
      </p:ext>
    </p:extLst>
  </p:cSld>
  <p:clrMapOvr>
    <a:masterClrMapping/>
  </p:clrMapOvr>
  <p:transition xmlns:p14="http://schemas.microsoft.com/office/powerpoint/2010/mai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amTimeCar.com-BTTF_DeLorean_Time_Machine-OtoGodfrey.com-JMortonPhoto.com-01.jpg"/>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533400" y="0"/>
            <a:ext cx="10284991" cy="6858000"/>
          </a:xfrm>
          <a:prstGeom prst="rect">
            <a:avLst/>
          </a:prstGeom>
        </p:spPr>
      </p:pic>
      <p:sp>
        <p:nvSpPr>
          <p:cNvPr id="3" name="TextBox 2"/>
          <p:cNvSpPr txBox="1"/>
          <p:nvPr/>
        </p:nvSpPr>
        <p:spPr>
          <a:xfrm>
            <a:off x="0" y="6229290"/>
            <a:ext cx="9144000" cy="400110"/>
          </a:xfrm>
          <a:prstGeom prst="rect">
            <a:avLst/>
          </a:prstGeom>
          <a:noFill/>
        </p:spPr>
        <p:txBody>
          <a:bodyPr wrap="square" rtlCol="0">
            <a:spAutoFit/>
          </a:bodyPr>
          <a:lstStyle/>
          <a:p>
            <a:pPr algn="ctr"/>
            <a:r>
              <a:rPr lang="en-US" sz="2000" b="0" dirty="0" smtClean="0">
                <a:solidFill>
                  <a:srgbClr val="FFFFFF"/>
                </a:solidFill>
                <a:latin typeface="Gill Sans"/>
                <a:cs typeface="Gill Sans"/>
              </a:rPr>
              <a:t>(circa 2007)</a:t>
            </a:r>
          </a:p>
        </p:txBody>
      </p:sp>
      <p:sp>
        <p:nvSpPr>
          <p:cNvPr id="4" name="TextBox 3"/>
          <p:cNvSpPr txBox="1"/>
          <p:nvPr/>
        </p:nvSpPr>
        <p:spPr>
          <a:xfrm>
            <a:off x="0" y="5867400"/>
            <a:ext cx="9144000" cy="461665"/>
          </a:xfrm>
          <a:prstGeom prst="rect">
            <a:avLst/>
          </a:prstGeom>
          <a:noFill/>
        </p:spPr>
        <p:txBody>
          <a:bodyPr wrap="square" rtlCol="0">
            <a:spAutoFit/>
          </a:bodyPr>
          <a:lstStyle/>
          <a:p>
            <a:pPr algn="ctr"/>
            <a:r>
              <a:rPr lang="en-US" sz="2400" b="0" dirty="0" smtClean="0">
                <a:solidFill>
                  <a:srgbClr val="FFFFFF"/>
                </a:solidFill>
                <a:latin typeface="Gill Sans"/>
                <a:cs typeface="Gill Sans"/>
              </a:rPr>
              <a:t>Hadoop is great, but it’s really </a:t>
            </a:r>
            <a:r>
              <a:rPr lang="en-US" sz="2400" b="0" dirty="0" err="1" smtClean="0">
                <a:solidFill>
                  <a:srgbClr val="FFFFFF"/>
                </a:solidFill>
                <a:latin typeface="Gill Sans"/>
                <a:cs typeface="Gill Sans"/>
              </a:rPr>
              <a:t>waaaaay</a:t>
            </a:r>
            <a:r>
              <a:rPr lang="en-US" sz="2400" b="0" dirty="0" smtClean="0">
                <a:solidFill>
                  <a:srgbClr val="FFFFFF"/>
                </a:solidFill>
                <a:latin typeface="Gill Sans"/>
                <a:cs typeface="Gill Sans"/>
              </a:rPr>
              <a:t> too low level!</a:t>
            </a:r>
          </a:p>
        </p:txBody>
      </p:sp>
      <p:sp>
        <p:nvSpPr>
          <p:cNvPr id="6" name="TextBox 5"/>
          <p:cNvSpPr txBox="1">
            <a:spLocks noChangeArrowheads="1"/>
          </p:cNvSpPr>
          <p:nvPr/>
        </p:nvSpPr>
        <p:spPr bwMode="auto">
          <a:xfrm>
            <a:off x="0" y="6611938"/>
            <a:ext cx="4038600" cy="246221"/>
          </a:xfrm>
          <a:prstGeom prst="rect">
            <a:avLst/>
          </a:prstGeom>
          <a:noFill/>
          <a:ln w="9525">
            <a:noFill/>
            <a:miter lim="800000"/>
            <a:headEnd/>
            <a:tailEnd/>
          </a:ln>
        </p:spPr>
        <p:txBody>
          <a:bodyPr wrap="square">
            <a:spAutoFit/>
          </a:bodyPr>
          <a:lstStyle/>
          <a:p>
            <a:r>
              <a:rPr lang="en-US" sz="1000" b="0" dirty="0" smtClean="0"/>
              <a:t>Source: Wikipedia (</a:t>
            </a:r>
            <a:r>
              <a:rPr lang="en-US" sz="1000" b="0" dirty="0" err="1" smtClean="0"/>
              <a:t>DeLorean</a:t>
            </a:r>
            <a:r>
              <a:rPr lang="en-US" sz="1000" b="0" dirty="0" smtClean="0"/>
              <a:t> time machine)</a:t>
            </a:r>
            <a:endParaRPr lang="en-US" sz="1000" b="0" dirty="0"/>
          </a:p>
        </p:txBody>
      </p:sp>
    </p:spTree>
    <p:extLst>
      <p:ext uri="{BB962C8B-B14F-4D97-AF65-F5344CB8AC3E}">
        <p14:creationId xmlns:p14="http://schemas.microsoft.com/office/powerpoint/2010/main" val="2343032752"/>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Shitennoj_honbo_garden06s3200.jpg"/>
          <p:cNvPicPr>
            <a:picLocks noChangeAspect="1"/>
          </p:cNvPicPr>
          <p:nvPr/>
        </p:nvPicPr>
        <p:blipFill>
          <a:blip r:embed="rId2" cstate="print"/>
          <a:stretch>
            <a:fillRect/>
          </a:stretch>
        </p:blipFill>
        <p:spPr>
          <a:xfrm>
            <a:off x="-550688" y="0"/>
            <a:ext cx="10245376" cy="6857999"/>
          </a:xfrm>
          <a:prstGeom prst="rect">
            <a:avLst/>
          </a:prstGeom>
        </p:spPr>
      </p:pic>
      <p:sp>
        <p:nvSpPr>
          <p:cNvPr id="5" name="TextBox 3"/>
          <p:cNvSpPr txBox="1">
            <a:spLocks noChangeArrowheads="1"/>
          </p:cNvSpPr>
          <p:nvPr/>
        </p:nvSpPr>
        <p:spPr bwMode="auto">
          <a:xfrm>
            <a:off x="0" y="6611938"/>
            <a:ext cx="2743200" cy="246221"/>
          </a:xfrm>
          <a:prstGeom prst="rect">
            <a:avLst/>
          </a:prstGeom>
          <a:noFill/>
          <a:ln w="9525">
            <a:noFill/>
            <a:miter lim="800000"/>
            <a:headEnd/>
            <a:tailEnd/>
          </a:ln>
        </p:spPr>
        <p:txBody>
          <a:bodyPr wrap="square">
            <a:spAutoFit/>
          </a:bodyPr>
          <a:lstStyle/>
          <a:p>
            <a:r>
              <a:rPr lang="en-US" sz="1000" b="0" dirty="0">
                <a:solidFill>
                  <a:srgbClr val="FFFFFF"/>
                </a:solidFill>
              </a:rPr>
              <a:t>Source: </a:t>
            </a:r>
            <a:r>
              <a:rPr lang="en-US" sz="1000" b="0" dirty="0" smtClean="0">
                <a:solidFill>
                  <a:srgbClr val="FFFFFF"/>
                </a:solidFill>
              </a:rPr>
              <a:t>Wikipedia (Japanese rock garden)</a:t>
            </a:r>
            <a:endParaRPr lang="en-US" sz="1000" b="0" dirty="0">
              <a:solidFill>
                <a:srgbClr val="FFFFFF"/>
              </a:solidFill>
            </a:endParaRPr>
          </a:p>
        </p:txBody>
      </p:sp>
      <p:sp>
        <p:nvSpPr>
          <p:cNvPr id="6" name="Title 3"/>
          <p:cNvSpPr txBox="1">
            <a:spLocks/>
          </p:cNvSpPr>
          <p:nvPr/>
        </p:nvSpPr>
        <p:spPr>
          <a:xfrm>
            <a:off x="0" y="2476500"/>
            <a:ext cx="9144000" cy="1028700"/>
          </a:xfrm>
          <a:prstGeom prst="rect">
            <a:avLst/>
          </a:prstGeom>
        </p:spPr>
        <p:txBody>
          <a:bodyPr/>
          <a:lstStyle>
            <a:lvl1pPr algn="l" rtl="0" eaLnBrk="0" fontAlgn="base" hangingPunct="0">
              <a:spcBef>
                <a:spcPct val="0"/>
              </a:spcBef>
              <a:spcAft>
                <a:spcPct val="0"/>
              </a:spcAft>
              <a:defRPr sz="3200" b="1" baseline="0">
                <a:solidFill>
                  <a:schemeClr val="bg1"/>
                </a:solidFill>
                <a:latin typeface="Gill Sans"/>
                <a:ea typeface="+mj-ea"/>
                <a:cs typeface="Gill Sans"/>
              </a:defRPr>
            </a:lvl1pPr>
            <a:lvl2pPr algn="l" rtl="0" eaLnBrk="0" fontAlgn="base" hangingPunct="0">
              <a:spcBef>
                <a:spcPct val="0"/>
              </a:spcBef>
              <a:spcAft>
                <a:spcPct val="0"/>
              </a:spcAft>
              <a:defRPr sz="3200">
                <a:solidFill>
                  <a:schemeClr val="tx1"/>
                </a:solidFill>
                <a:latin typeface="Arial Black" pitchFamily="34" charset="0"/>
              </a:defRPr>
            </a:lvl2pPr>
            <a:lvl3pPr algn="l" rtl="0" eaLnBrk="0" fontAlgn="base" hangingPunct="0">
              <a:spcBef>
                <a:spcPct val="0"/>
              </a:spcBef>
              <a:spcAft>
                <a:spcPct val="0"/>
              </a:spcAft>
              <a:defRPr sz="3200">
                <a:solidFill>
                  <a:schemeClr val="tx1"/>
                </a:solidFill>
                <a:latin typeface="Arial Black" pitchFamily="34" charset="0"/>
              </a:defRPr>
            </a:lvl3pPr>
            <a:lvl4pPr algn="l" rtl="0" eaLnBrk="0" fontAlgn="base" hangingPunct="0">
              <a:spcBef>
                <a:spcPct val="0"/>
              </a:spcBef>
              <a:spcAft>
                <a:spcPct val="0"/>
              </a:spcAft>
              <a:defRPr sz="3200">
                <a:solidFill>
                  <a:schemeClr val="tx1"/>
                </a:solidFill>
                <a:latin typeface="Arial Black" pitchFamily="34" charset="0"/>
              </a:defRPr>
            </a:lvl4pPr>
            <a:lvl5pPr algn="l" rtl="0" eaLnBrk="0" fontAlgn="base" hangingPunct="0">
              <a:spcBef>
                <a:spcPct val="0"/>
              </a:spcBef>
              <a:spcAft>
                <a:spcPct val="0"/>
              </a:spcAft>
              <a:defRPr sz="3200">
                <a:solidFill>
                  <a:schemeClr val="tx1"/>
                </a:solidFill>
                <a:latin typeface="Arial Black" pitchFamily="34" charset="0"/>
              </a:defRPr>
            </a:lvl5pPr>
            <a:lvl6pPr marL="457130" algn="l" rtl="0" fontAlgn="base">
              <a:spcBef>
                <a:spcPct val="0"/>
              </a:spcBef>
              <a:spcAft>
                <a:spcPct val="0"/>
              </a:spcAft>
              <a:defRPr sz="3200">
                <a:solidFill>
                  <a:srgbClr val="663300"/>
                </a:solidFill>
                <a:latin typeface="Arial Black" pitchFamily="34" charset="0"/>
              </a:defRPr>
            </a:lvl6pPr>
            <a:lvl7pPr marL="914259" algn="l" rtl="0" fontAlgn="base">
              <a:spcBef>
                <a:spcPct val="0"/>
              </a:spcBef>
              <a:spcAft>
                <a:spcPct val="0"/>
              </a:spcAft>
              <a:defRPr sz="3200">
                <a:solidFill>
                  <a:srgbClr val="663300"/>
                </a:solidFill>
                <a:latin typeface="Arial Black" pitchFamily="34" charset="0"/>
              </a:defRPr>
            </a:lvl7pPr>
            <a:lvl8pPr marL="1371390" algn="l" rtl="0" fontAlgn="base">
              <a:spcBef>
                <a:spcPct val="0"/>
              </a:spcBef>
              <a:spcAft>
                <a:spcPct val="0"/>
              </a:spcAft>
              <a:defRPr sz="3200">
                <a:solidFill>
                  <a:srgbClr val="663300"/>
                </a:solidFill>
                <a:latin typeface="Arial Black" pitchFamily="34" charset="0"/>
              </a:defRPr>
            </a:lvl8pPr>
            <a:lvl9pPr marL="1828519" algn="l" rtl="0" fontAlgn="base">
              <a:spcBef>
                <a:spcPct val="0"/>
              </a:spcBef>
              <a:spcAft>
                <a:spcPct val="0"/>
              </a:spcAft>
              <a:defRPr sz="3200">
                <a:solidFill>
                  <a:srgbClr val="663300"/>
                </a:solidFill>
                <a:latin typeface="Arial Black" pitchFamily="34" charset="0"/>
              </a:defRPr>
            </a:lvl9pPr>
          </a:lstStyle>
          <a:p>
            <a:pPr algn="ctr"/>
            <a:r>
              <a:rPr lang="en-US" sz="7200" b="0" dirty="0" smtClean="0">
                <a:solidFill>
                  <a:schemeClr val="tx1"/>
                </a:solidFill>
              </a:rPr>
              <a:t>Questions?</a:t>
            </a:r>
            <a:endParaRPr lang="en-US" sz="7200" b="0" dirty="0">
              <a:solidFill>
                <a:schemeClr val="tx1"/>
              </a:solidFill>
            </a:endParaRPr>
          </a:p>
        </p:txBody>
      </p:sp>
    </p:spTree>
    <p:extLst>
      <p:ext uri="{BB962C8B-B14F-4D97-AF65-F5344CB8AC3E}">
        <p14:creationId xmlns:p14="http://schemas.microsoft.com/office/powerpoint/2010/main" val="2161109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p:cNvSpPr txBox="1">
            <a:spLocks/>
          </p:cNvSpPr>
          <p:nvPr/>
        </p:nvSpPr>
        <p:spPr>
          <a:xfrm>
            <a:off x="0" y="2057400"/>
            <a:ext cx="9144000" cy="685800"/>
          </a:xfrm>
          <a:prstGeom prst="rect">
            <a:avLst/>
          </a:prstGeom>
        </p:spPr>
        <p:txBody>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3600" b="0" i="0" u="none" strike="noStrike" kern="0" cap="none" spc="0" normalizeH="0" baseline="0" noProof="0" dirty="0" smtClean="0">
                <a:ln>
                  <a:noFill/>
                </a:ln>
                <a:solidFill>
                  <a:srgbClr val="000000"/>
                </a:solidFill>
                <a:effectLst/>
                <a:uLnTx/>
                <a:uFillTx/>
                <a:latin typeface="Gill Sans"/>
                <a:ea typeface="+mj-ea"/>
                <a:cs typeface="Gill Sans"/>
              </a:rPr>
              <a:t>What’s the solution?</a:t>
            </a:r>
            <a:endParaRPr kumimoji="0" lang="en-US" sz="3600" b="0" i="0" u="none" strike="noStrike" kern="0" cap="none" spc="0" normalizeH="0" baseline="0" noProof="0" dirty="0">
              <a:ln>
                <a:noFill/>
              </a:ln>
              <a:solidFill>
                <a:srgbClr val="000000"/>
              </a:solidFill>
              <a:effectLst/>
              <a:uLnTx/>
              <a:uFillTx/>
              <a:latin typeface="Gill Sans"/>
              <a:ea typeface="+mj-ea"/>
              <a:cs typeface="Gill Sans"/>
            </a:endParaRPr>
          </a:p>
        </p:txBody>
      </p:sp>
      <p:sp>
        <p:nvSpPr>
          <p:cNvPr id="5" name="TextBox 4"/>
          <p:cNvSpPr txBox="1"/>
          <p:nvPr/>
        </p:nvSpPr>
        <p:spPr>
          <a:xfrm>
            <a:off x="0" y="3048000"/>
            <a:ext cx="9144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Design a higher-level language</a:t>
            </a:r>
          </a:p>
        </p:txBody>
      </p:sp>
      <p:sp>
        <p:nvSpPr>
          <p:cNvPr id="6" name="TextBox 5"/>
          <p:cNvSpPr txBox="1"/>
          <p:nvPr/>
        </p:nvSpPr>
        <p:spPr>
          <a:xfrm>
            <a:off x="0" y="3352800"/>
            <a:ext cx="9144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Write a compiler</a:t>
            </a:r>
          </a:p>
        </p:txBody>
      </p:sp>
    </p:spTree>
    <p:extLst>
      <p:ext uri="{BB962C8B-B14F-4D97-AF65-F5344CB8AC3E}">
        <p14:creationId xmlns:p14="http://schemas.microsoft.com/office/powerpoint/2010/main" val="3147668130"/>
      </p:ext>
    </p:extLst>
  </p:cSld>
  <p:clrMapOvr>
    <a:masterClrMapping/>
  </p:clrMapOvr>
  <mc:AlternateContent xmlns:mc="http://schemas.openxmlformats.org/markup-compatibility/2006" xmlns:p14="http://schemas.microsoft.com/office/powerpoint/2010/main">
    <mc:Choice Requires="p14">
      <p:transition p14:dur="0"/>
    </mc:Choice>
    <mc:Fallback xmlns="">
      <p:transition xmlns:p14="http://schemas.microsoft.com/office/powerpoint/2010/main"/>
    </mc:Fallback>
  </mc:AlternateContent>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6"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18288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16002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43372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4191000"/>
            <a:ext cx="1181206" cy="1752600"/>
          </a:xfrm>
          <a:prstGeom prst="rect">
            <a:avLst/>
          </a:prstGeom>
        </p:spPr>
      </p:pic>
      <p:sp>
        <p:nvSpPr>
          <p:cNvPr id="6" name="TextBox 5"/>
          <p:cNvSpPr txBox="1"/>
          <p:nvPr/>
        </p:nvSpPr>
        <p:spPr>
          <a:xfrm>
            <a:off x="0" y="304800"/>
            <a:ext cx="9144000" cy="461665"/>
          </a:xfrm>
          <a:prstGeom prst="rect">
            <a:avLst/>
          </a:prstGeom>
          <a:noFill/>
        </p:spPr>
        <p:txBody>
          <a:bodyPr wrap="square" rtlCol="0">
            <a:spAutoFit/>
          </a:bodyPr>
          <a:lstStyle/>
          <a:p>
            <a:pPr algn="ctr"/>
            <a:r>
              <a:rPr lang="en-US" sz="2400" b="0" dirty="0" smtClean="0">
                <a:solidFill>
                  <a:schemeClr val="bg1"/>
                </a:solidFill>
                <a:latin typeface="Gill Sans"/>
                <a:cs typeface="Gill Sans"/>
              </a:rPr>
              <a:t>Hadoop is great, but it’s really </a:t>
            </a:r>
            <a:r>
              <a:rPr lang="en-US" sz="2400" b="0" dirty="0" err="1" smtClean="0">
                <a:solidFill>
                  <a:schemeClr val="bg1"/>
                </a:solidFill>
                <a:latin typeface="Gill Sans"/>
                <a:cs typeface="Gill Sans"/>
              </a:rPr>
              <a:t>waaaaay</a:t>
            </a:r>
            <a:r>
              <a:rPr lang="en-US" sz="2400" b="0" dirty="0" smtClean="0">
                <a:solidFill>
                  <a:schemeClr val="bg1"/>
                </a:solidFill>
                <a:latin typeface="Gill Sans"/>
                <a:cs typeface="Gill Sans"/>
              </a:rPr>
              <a:t> too low level!</a:t>
            </a:r>
          </a:p>
        </p:txBody>
      </p:sp>
      <p:sp>
        <p:nvSpPr>
          <p:cNvPr id="7" name="TextBox 6"/>
          <p:cNvSpPr txBox="1"/>
          <p:nvPr/>
        </p:nvSpPr>
        <p:spPr>
          <a:xfrm>
            <a:off x="0" y="666690"/>
            <a:ext cx="9144000" cy="400110"/>
          </a:xfrm>
          <a:prstGeom prst="rect">
            <a:avLst/>
          </a:prstGeom>
          <a:noFill/>
        </p:spPr>
        <p:txBody>
          <a:bodyPr wrap="square" rtlCol="0">
            <a:spAutoFit/>
          </a:bodyPr>
          <a:lstStyle/>
          <a:p>
            <a:pPr algn="ctr"/>
            <a:r>
              <a:rPr lang="en-US" sz="2000" b="0" dirty="0" smtClean="0">
                <a:solidFill>
                  <a:srgbClr val="000000"/>
                </a:solidFill>
                <a:latin typeface="Gill Sans"/>
                <a:cs typeface="Gill Sans"/>
              </a:rPr>
              <a:t>(circa 2007)</a:t>
            </a:r>
          </a:p>
        </p:txBody>
      </p:sp>
      <p:sp>
        <p:nvSpPr>
          <p:cNvPr id="8" name="TextBox 7"/>
          <p:cNvSpPr txBox="1"/>
          <p:nvPr/>
        </p:nvSpPr>
        <p:spPr>
          <a:xfrm>
            <a:off x="609600" y="2973288"/>
            <a:ext cx="3212182"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SQL!</a:t>
            </a:r>
          </a:p>
        </p:txBody>
      </p:sp>
      <p:sp>
        <p:nvSpPr>
          <p:cNvPr id="9" name="TextBox 8"/>
          <p:cNvSpPr txBox="1"/>
          <p:nvPr/>
        </p:nvSpPr>
        <p:spPr>
          <a:xfrm>
            <a:off x="5029200" y="2819400"/>
            <a:ext cx="3212182" cy="707886"/>
          </a:xfrm>
          <a:prstGeom prst="rect">
            <a:avLst/>
          </a:prstGeom>
          <a:noFill/>
        </p:spPr>
        <p:txBody>
          <a:bodyPr wrap="square" rtlCol="0">
            <a:spAutoFit/>
          </a:bodyPr>
          <a:lstStyle/>
          <a:p>
            <a:pPr algn="ctr"/>
            <a:r>
              <a:rPr lang="en-US" sz="2000" b="0" dirty="0" smtClean="0">
                <a:solidFill>
                  <a:schemeClr val="bg1"/>
                </a:solidFill>
                <a:latin typeface="Gill Sans"/>
                <a:cs typeface="Gill Sans"/>
              </a:rPr>
              <a:t>What we really need is a scripting language!</a:t>
            </a:r>
          </a:p>
        </p:txBody>
      </p:sp>
      <p:sp>
        <p:nvSpPr>
          <p:cNvPr id="10" name="TextBox 9"/>
          <p:cNvSpPr txBox="1"/>
          <p:nvPr/>
        </p:nvSpPr>
        <p:spPr>
          <a:xfrm>
            <a:off x="719301"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
        <p:nvSpPr>
          <p:cNvPr id="11" name="TextBox 10"/>
          <p:cNvSpPr txBox="1"/>
          <p:nvPr/>
        </p:nvSpPr>
        <p:spPr>
          <a:xfrm>
            <a:off x="5181600" y="40194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Answer:</a:t>
            </a:r>
          </a:p>
        </p:txBody>
      </p:sp>
    </p:spTree>
    <p:extLst>
      <p:ext uri="{BB962C8B-B14F-4D97-AF65-F5344CB8AC3E}">
        <p14:creationId xmlns:p14="http://schemas.microsoft.com/office/powerpoint/2010/main" val="4006886123"/>
      </p:ext>
    </p:extLst>
  </p:cSld>
  <p:clrMapOvr>
    <a:masterClrMapping/>
  </p:clrMapOvr>
  <p:transition xmlns:p14="http://schemas.microsoft.com/office/powerpoint/2010/mai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7"/>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nodeType="clickEffect">
                                  <p:stCondLst>
                                    <p:cond delay="0"/>
                                  </p:stCondLst>
                                  <p:childTnLst>
                                    <p:set>
                                      <p:cBhvr>
                                        <p:cTn id="12" dur="1" fill="hold">
                                          <p:stCondLst>
                                            <p:cond delay="0"/>
                                          </p:stCondLst>
                                        </p:cTn>
                                        <p:tgtEl>
                                          <p:spTgt spid="3"/>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9"/>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5"/>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10" grpId="0"/>
      <p:bldP spid="11"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640px-Yahoo_Logo.svg.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53000" y="457200"/>
            <a:ext cx="3505200" cy="668178"/>
          </a:xfrm>
          <a:prstGeom prst="rect">
            <a:avLst/>
          </a:prstGeom>
        </p:spPr>
      </p:pic>
      <p:pic>
        <p:nvPicPr>
          <p:cNvPr id="3" name="Picture 2" descr="640px-Facebook.svg.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85800" y="228600"/>
            <a:ext cx="3048000" cy="1147763"/>
          </a:xfrm>
          <a:prstGeom prst="rect">
            <a:avLst/>
          </a:prstGeom>
        </p:spPr>
      </p:pic>
      <p:pic>
        <p:nvPicPr>
          <p:cNvPr id="4" name="Picture 3" descr="hive-logo.png"/>
          <p:cNvPicPr>
            <a:picLocks noChangeAspect="1"/>
          </p:cNvPicPr>
          <p:nvPr/>
        </p:nvPicPr>
        <p:blipFill>
          <a:blip r:embed="rId4" cstate="print"/>
          <a:stretch>
            <a:fillRect/>
          </a:stretch>
        </p:blipFill>
        <p:spPr>
          <a:xfrm>
            <a:off x="1557501" y="1441680"/>
            <a:ext cx="1795299" cy="1606320"/>
          </a:xfrm>
          <a:prstGeom prst="rect">
            <a:avLst/>
          </a:prstGeom>
        </p:spPr>
      </p:pic>
      <p:pic>
        <p:nvPicPr>
          <p:cNvPr id="5" name="Picture 4" descr="pig-in-overalls-big.gif"/>
          <p:cNvPicPr>
            <a:picLocks noChangeAspect="1"/>
          </p:cNvPicPr>
          <p:nvPr/>
        </p:nvPicPr>
        <p:blipFill>
          <a:blip r:embed="rId5" cstate="print"/>
          <a:stretch>
            <a:fillRect/>
          </a:stretch>
        </p:blipFill>
        <p:spPr>
          <a:xfrm>
            <a:off x="6248400" y="1295400"/>
            <a:ext cx="1181206" cy="1752600"/>
          </a:xfrm>
          <a:prstGeom prst="rect">
            <a:avLst/>
          </a:prstGeom>
        </p:spPr>
      </p:pic>
      <p:sp>
        <p:nvSpPr>
          <p:cNvPr id="12" name="TextBox 11"/>
          <p:cNvSpPr txBox="1"/>
          <p:nvPr/>
        </p:nvSpPr>
        <p:spPr>
          <a:xfrm>
            <a:off x="1600200" y="3409890"/>
            <a:ext cx="1143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SQL</a:t>
            </a:r>
          </a:p>
        </p:txBody>
      </p:sp>
      <p:sp>
        <p:nvSpPr>
          <p:cNvPr id="13" name="TextBox 12"/>
          <p:cNvSpPr txBox="1"/>
          <p:nvPr/>
        </p:nvSpPr>
        <p:spPr>
          <a:xfrm>
            <a:off x="5638800" y="3409890"/>
            <a:ext cx="190500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Pig Scripts</a:t>
            </a:r>
          </a:p>
        </p:txBody>
      </p:sp>
      <p:sp>
        <p:nvSpPr>
          <p:cNvPr id="14" name="TextBox 13"/>
          <p:cNvSpPr txBox="1"/>
          <p:nvPr/>
        </p:nvSpPr>
        <p:spPr>
          <a:xfrm>
            <a:off x="-1860" y="6248400"/>
            <a:ext cx="9145860" cy="400110"/>
          </a:xfrm>
          <a:prstGeom prst="rect">
            <a:avLst/>
          </a:prstGeom>
          <a:noFill/>
        </p:spPr>
        <p:txBody>
          <a:bodyPr wrap="square" rtlCol="0">
            <a:spAutoFit/>
          </a:bodyPr>
          <a:lstStyle/>
          <a:p>
            <a:pPr algn="ctr"/>
            <a:r>
              <a:rPr lang="en-US" sz="2000" b="0" dirty="0" smtClean="0">
                <a:solidFill>
                  <a:schemeClr val="bg1"/>
                </a:solidFill>
                <a:latin typeface="Gill Sans"/>
                <a:cs typeface="Gill Sans"/>
              </a:rPr>
              <a:t>Both open-source projects today!</a:t>
            </a:r>
          </a:p>
        </p:txBody>
      </p:sp>
      <p:grpSp>
        <p:nvGrpSpPr>
          <p:cNvPr id="163" name="Group 162"/>
          <p:cNvGrpSpPr/>
          <p:nvPr/>
        </p:nvGrpSpPr>
        <p:grpSpPr>
          <a:xfrm>
            <a:off x="827244" y="3886200"/>
            <a:ext cx="2880888" cy="1907949"/>
            <a:chOff x="827244" y="3886200"/>
            <a:chExt cx="2880888" cy="1907949"/>
          </a:xfrm>
        </p:grpSpPr>
        <p:grpSp>
          <p:nvGrpSpPr>
            <p:cNvPr id="35" name="Group 34"/>
            <p:cNvGrpSpPr/>
            <p:nvPr/>
          </p:nvGrpSpPr>
          <p:grpSpPr>
            <a:xfrm rot="20700000">
              <a:off x="827244" y="4744293"/>
              <a:ext cx="1422400" cy="691426"/>
              <a:chOff x="1752600" y="4724400"/>
              <a:chExt cx="1422400" cy="691426"/>
            </a:xfrm>
          </p:grpSpPr>
          <p:cxnSp>
            <p:nvCxnSpPr>
              <p:cNvPr id="15" name="Straight Arrow Connector 14"/>
              <p:cNvCxnSpPr>
                <a:stCxn id="29" idx="2"/>
                <a:endCxn id="2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6" name="Straight Arrow Connector 15"/>
              <p:cNvCxnSpPr>
                <a:stCxn id="29" idx="2"/>
                <a:endCxn id="2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 name="Straight Arrow Connector 16"/>
              <p:cNvCxnSpPr>
                <a:stCxn id="28" idx="2"/>
                <a:endCxn id="2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 name="Straight Arrow Connector 17"/>
              <p:cNvCxnSpPr>
                <a:stCxn id="28" idx="2"/>
                <a:endCxn id="2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 name="Straight Arrow Connector 18"/>
              <p:cNvCxnSpPr>
                <a:stCxn id="27" idx="2"/>
                <a:endCxn id="2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 name="Rectangle 1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 name="Rectangle 2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 name="Rectangle 2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3" name="Straight Arrow Connector 22"/>
              <p:cNvCxnSpPr>
                <a:stCxn id="29" idx="2"/>
                <a:endCxn id="2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4" name="Straight Arrow Connector 23"/>
              <p:cNvCxnSpPr>
                <a:stCxn id="28" idx="2"/>
                <a:endCxn id="2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5" name="Straight Arrow Connector 24"/>
              <p:cNvCxnSpPr>
                <a:stCxn id="27" idx="2"/>
                <a:endCxn id="2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6" name="Straight Arrow Connector 25"/>
              <p:cNvCxnSpPr>
                <a:stCxn id="27" idx="2"/>
                <a:endCxn id="2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7" name="Rectangle 2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8" name="Rectangle 2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9" name="Rectangle 2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30" name="TextBox 2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31" name="TextBox 3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36" name="Group 35"/>
            <p:cNvGrpSpPr/>
            <p:nvPr/>
          </p:nvGrpSpPr>
          <p:grpSpPr>
            <a:xfrm rot="454975">
              <a:off x="1086646" y="4923008"/>
              <a:ext cx="1422400" cy="691426"/>
              <a:chOff x="1752600" y="4724400"/>
              <a:chExt cx="1422400" cy="691426"/>
            </a:xfrm>
          </p:grpSpPr>
          <p:cxnSp>
            <p:nvCxnSpPr>
              <p:cNvPr id="37" name="Straight Arrow Connector 36"/>
              <p:cNvCxnSpPr>
                <a:stCxn id="51" idx="2"/>
                <a:endCxn id="4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8" name="Straight Arrow Connector 37"/>
              <p:cNvCxnSpPr>
                <a:stCxn id="51" idx="2"/>
                <a:endCxn id="4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39" name="Straight Arrow Connector 38"/>
              <p:cNvCxnSpPr>
                <a:stCxn id="50" idx="2"/>
                <a:endCxn id="4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0" name="Straight Arrow Connector 39"/>
              <p:cNvCxnSpPr>
                <a:stCxn id="50" idx="2"/>
                <a:endCxn id="4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1" name="Straight Arrow Connector 40"/>
              <p:cNvCxnSpPr>
                <a:stCxn id="49" idx="2"/>
                <a:endCxn id="4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2" name="Rectangle 4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3" name="Rectangle 4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44" name="Rectangle 4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45" name="Straight Arrow Connector 44"/>
              <p:cNvCxnSpPr>
                <a:stCxn id="51" idx="2"/>
                <a:endCxn id="4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6" name="Straight Arrow Connector 45"/>
              <p:cNvCxnSpPr>
                <a:stCxn id="50" idx="2"/>
                <a:endCxn id="4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7" name="Straight Arrow Connector 46"/>
              <p:cNvCxnSpPr>
                <a:stCxn id="49" idx="2"/>
                <a:endCxn id="4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48" name="Straight Arrow Connector 47"/>
              <p:cNvCxnSpPr>
                <a:stCxn id="49" idx="2"/>
                <a:endCxn id="4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49" name="Rectangle 4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0" name="Rectangle 4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1" name="Rectangle 5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52" name="TextBox 5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53" name="TextBox 5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54" name="Group 53"/>
            <p:cNvGrpSpPr/>
            <p:nvPr/>
          </p:nvGrpSpPr>
          <p:grpSpPr>
            <a:xfrm rot="153381">
              <a:off x="2046444" y="4758921"/>
              <a:ext cx="1422400" cy="691426"/>
              <a:chOff x="1752600" y="4724400"/>
              <a:chExt cx="1422400" cy="691426"/>
            </a:xfrm>
          </p:grpSpPr>
          <p:cxnSp>
            <p:nvCxnSpPr>
              <p:cNvPr id="55" name="Straight Arrow Connector 54"/>
              <p:cNvCxnSpPr>
                <a:stCxn id="69" idx="2"/>
                <a:endCxn id="62"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6" name="Straight Arrow Connector 55"/>
              <p:cNvCxnSpPr>
                <a:stCxn id="69" idx="2"/>
                <a:endCxn id="60"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7" name="Straight Arrow Connector 56"/>
              <p:cNvCxnSpPr>
                <a:stCxn id="68" idx="2"/>
                <a:endCxn id="62"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8" name="Straight Arrow Connector 57"/>
              <p:cNvCxnSpPr>
                <a:stCxn id="68" idx="2"/>
                <a:endCxn id="60"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59" name="Straight Arrow Connector 58"/>
              <p:cNvCxnSpPr>
                <a:stCxn id="67" idx="2"/>
                <a:endCxn id="61"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0" name="Rectangle 59"/>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1" name="Rectangle 60"/>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62" name="Rectangle 61"/>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63" name="Straight Arrow Connector 62"/>
              <p:cNvCxnSpPr>
                <a:stCxn id="69" idx="2"/>
                <a:endCxn id="61"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4" name="Straight Arrow Connector 63"/>
              <p:cNvCxnSpPr>
                <a:stCxn id="68" idx="2"/>
                <a:endCxn id="61"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5" name="Straight Arrow Connector 64"/>
              <p:cNvCxnSpPr>
                <a:stCxn id="67" idx="2"/>
                <a:endCxn id="62"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66" name="Straight Arrow Connector 65"/>
              <p:cNvCxnSpPr>
                <a:stCxn id="67" idx="2"/>
                <a:endCxn id="60"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67" name="Rectangle 66"/>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8" name="Rectangle 67"/>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69" name="Rectangle 68"/>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70" name="TextBox 69"/>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71" name="TextBox 70"/>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72" name="Group 71"/>
            <p:cNvGrpSpPr/>
            <p:nvPr/>
          </p:nvGrpSpPr>
          <p:grpSpPr>
            <a:xfrm rot="20829346">
              <a:off x="2285732" y="5102723"/>
              <a:ext cx="1422400" cy="691426"/>
              <a:chOff x="1752600" y="4724400"/>
              <a:chExt cx="1422400" cy="691426"/>
            </a:xfrm>
          </p:grpSpPr>
          <p:cxnSp>
            <p:nvCxnSpPr>
              <p:cNvPr id="73" name="Straight Arrow Connector 72"/>
              <p:cNvCxnSpPr>
                <a:stCxn id="87" idx="2"/>
                <a:endCxn id="80"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4" name="Straight Arrow Connector 73"/>
              <p:cNvCxnSpPr>
                <a:stCxn id="87" idx="2"/>
                <a:endCxn id="78"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5" name="Straight Arrow Connector 74"/>
              <p:cNvCxnSpPr>
                <a:stCxn id="86" idx="2"/>
                <a:endCxn id="80"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6" name="Straight Arrow Connector 75"/>
              <p:cNvCxnSpPr>
                <a:stCxn id="86" idx="2"/>
                <a:endCxn id="78"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77" name="Straight Arrow Connector 76"/>
              <p:cNvCxnSpPr>
                <a:stCxn id="85" idx="2"/>
                <a:endCxn id="79"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78" name="Rectangle 77"/>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79" name="Rectangle 78"/>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80" name="Rectangle 79"/>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81" name="Straight Arrow Connector 80"/>
              <p:cNvCxnSpPr>
                <a:stCxn id="87" idx="2"/>
                <a:endCxn id="79"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2" name="Straight Arrow Connector 81"/>
              <p:cNvCxnSpPr>
                <a:stCxn id="86" idx="2"/>
                <a:endCxn id="79"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3" name="Straight Arrow Connector 82"/>
              <p:cNvCxnSpPr>
                <a:stCxn id="85" idx="2"/>
                <a:endCxn id="80"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84" name="Straight Arrow Connector 83"/>
              <p:cNvCxnSpPr>
                <a:stCxn id="85" idx="2"/>
                <a:endCxn id="78"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85" name="Rectangle 84"/>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6" name="Rectangle 85"/>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7" name="Rectangle 86"/>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88" name="TextBox 87"/>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89" name="TextBox 88"/>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2" name="Down Arrow 161"/>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grpSp>
        <p:nvGrpSpPr>
          <p:cNvPr id="164" name="Group 163"/>
          <p:cNvGrpSpPr/>
          <p:nvPr/>
        </p:nvGrpSpPr>
        <p:grpSpPr>
          <a:xfrm>
            <a:off x="5272512" y="3886200"/>
            <a:ext cx="2880888" cy="1907949"/>
            <a:chOff x="827244" y="3886200"/>
            <a:chExt cx="2880888" cy="1907949"/>
          </a:xfrm>
        </p:grpSpPr>
        <p:grpSp>
          <p:nvGrpSpPr>
            <p:cNvPr id="165" name="Group 164"/>
            <p:cNvGrpSpPr/>
            <p:nvPr/>
          </p:nvGrpSpPr>
          <p:grpSpPr>
            <a:xfrm rot="20700000">
              <a:off x="827244" y="4744293"/>
              <a:ext cx="1422400" cy="691426"/>
              <a:chOff x="1752600" y="4724400"/>
              <a:chExt cx="1422400" cy="691426"/>
            </a:xfrm>
          </p:grpSpPr>
          <p:cxnSp>
            <p:nvCxnSpPr>
              <p:cNvPr id="221" name="Straight Arrow Connector 220"/>
              <p:cNvCxnSpPr>
                <a:stCxn id="235" idx="2"/>
                <a:endCxn id="228"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2" name="Straight Arrow Connector 221"/>
              <p:cNvCxnSpPr>
                <a:stCxn id="235" idx="2"/>
                <a:endCxn id="226"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3" name="Straight Arrow Connector 222"/>
              <p:cNvCxnSpPr>
                <a:stCxn id="234" idx="2"/>
                <a:endCxn id="228"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4" name="Straight Arrow Connector 223"/>
              <p:cNvCxnSpPr>
                <a:stCxn id="234" idx="2"/>
                <a:endCxn id="226"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25" name="Straight Arrow Connector 224"/>
              <p:cNvCxnSpPr>
                <a:stCxn id="233" idx="2"/>
                <a:endCxn id="227"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26" name="Rectangle 225"/>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7" name="Rectangle 226"/>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28" name="Rectangle 227"/>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29" name="Straight Arrow Connector 228"/>
              <p:cNvCxnSpPr>
                <a:stCxn id="235" idx="2"/>
                <a:endCxn id="227"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0" name="Straight Arrow Connector 229"/>
              <p:cNvCxnSpPr>
                <a:stCxn id="234" idx="2"/>
                <a:endCxn id="227"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1" name="Straight Arrow Connector 230"/>
              <p:cNvCxnSpPr>
                <a:stCxn id="233" idx="2"/>
                <a:endCxn id="228"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32" name="Straight Arrow Connector 231"/>
              <p:cNvCxnSpPr>
                <a:stCxn id="233" idx="2"/>
                <a:endCxn id="226"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33" name="Rectangle 232"/>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4" name="Rectangle 233"/>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5" name="Rectangle 234"/>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36" name="TextBox 235"/>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37" name="TextBox 236"/>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6" name="Group 165"/>
            <p:cNvGrpSpPr/>
            <p:nvPr/>
          </p:nvGrpSpPr>
          <p:grpSpPr>
            <a:xfrm rot="454975">
              <a:off x="1086646" y="4923008"/>
              <a:ext cx="1422400" cy="691426"/>
              <a:chOff x="1752600" y="4724400"/>
              <a:chExt cx="1422400" cy="691426"/>
            </a:xfrm>
          </p:grpSpPr>
          <p:cxnSp>
            <p:nvCxnSpPr>
              <p:cNvPr id="204" name="Straight Arrow Connector 203"/>
              <p:cNvCxnSpPr>
                <a:stCxn id="218" idx="2"/>
                <a:endCxn id="211"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5" name="Straight Arrow Connector 204"/>
              <p:cNvCxnSpPr>
                <a:stCxn id="218" idx="2"/>
                <a:endCxn id="209"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6" name="Straight Arrow Connector 205"/>
              <p:cNvCxnSpPr>
                <a:stCxn id="217" idx="2"/>
                <a:endCxn id="211"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7" name="Straight Arrow Connector 206"/>
              <p:cNvCxnSpPr>
                <a:stCxn id="217" idx="2"/>
                <a:endCxn id="209"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08" name="Straight Arrow Connector 207"/>
              <p:cNvCxnSpPr>
                <a:stCxn id="216" idx="2"/>
                <a:endCxn id="210"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09" name="Rectangle 208"/>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0" name="Rectangle 209"/>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211" name="Rectangle 210"/>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212" name="Straight Arrow Connector 211"/>
              <p:cNvCxnSpPr>
                <a:stCxn id="218" idx="2"/>
                <a:endCxn id="210"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3" name="Straight Arrow Connector 212"/>
              <p:cNvCxnSpPr>
                <a:stCxn id="217" idx="2"/>
                <a:endCxn id="210"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4" name="Straight Arrow Connector 213"/>
              <p:cNvCxnSpPr>
                <a:stCxn id="216" idx="2"/>
                <a:endCxn id="211"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215" name="Straight Arrow Connector 214"/>
              <p:cNvCxnSpPr>
                <a:stCxn id="216" idx="2"/>
                <a:endCxn id="209"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216" name="Rectangle 215"/>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7" name="Rectangle 216"/>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8" name="Rectangle 217"/>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19" name="TextBox 218"/>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20" name="TextBox 219"/>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7" name="Group 166"/>
            <p:cNvGrpSpPr/>
            <p:nvPr/>
          </p:nvGrpSpPr>
          <p:grpSpPr>
            <a:xfrm rot="153381">
              <a:off x="2046444" y="4758921"/>
              <a:ext cx="1422400" cy="691426"/>
              <a:chOff x="1752600" y="4724400"/>
              <a:chExt cx="1422400" cy="691426"/>
            </a:xfrm>
          </p:grpSpPr>
          <p:cxnSp>
            <p:nvCxnSpPr>
              <p:cNvPr id="187" name="Straight Arrow Connector 186"/>
              <p:cNvCxnSpPr>
                <a:stCxn id="201" idx="2"/>
                <a:endCxn id="194"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8" name="Straight Arrow Connector 187"/>
              <p:cNvCxnSpPr>
                <a:stCxn id="201" idx="2"/>
                <a:endCxn id="192"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9" name="Straight Arrow Connector 188"/>
              <p:cNvCxnSpPr>
                <a:stCxn id="200" idx="2"/>
                <a:endCxn id="194"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0" name="Straight Arrow Connector 189"/>
              <p:cNvCxnSpPr>
                <a:stCxn id="200" idx="2"/>
                <a:endCxn id="192"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1" name="Straight Arrow Connector 190"/>
              <p:cNvCxnSpPr>
                <a:stCxn id="199" idx="2"/>
                <a:endCxn id="193"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2" name="Rectangle 191"/>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3" name="Rectangle 192"/>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94" name="Rectangle 193"/>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95" name="Straight Arrow Connector 194"/>
              <p:cNvCxnSpPr>
                <a:stCxn id="201" idx="2"/>
                <a:endCxn id="193"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6" name="Straight Arrow Connector 195"/>
              <p:cNvCxnSpPr>
                <a:stCxn id="200" idx="2"/>
                <a:endCxn id="193"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7" name="Straight Arrow Connector 196"/>
              <p:cNvCxnSpPr>
                <a:stCxn id="199" idx="2"/>
                <a:endCxn id="194"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98" name="Straight Arrow Connector 197"/>
              <p:cNvCxnSpPr>
                <a:stCxn id="199" idx="2"/>
                <a:endCxn id="192"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99" name="Rectangle 198"/>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0" name="Rectangle 199"/>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1" name="Rectangle 200"/>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202" name="TextBox 201"/>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203" name="TextBox 202"/>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grpSp>
          <p:nvGrpSpPr>
            <p:cNvPr id="168" name="Group 167"/>
            <p:cNvGrpSpPr/>
            <p:nvPr/>
          </p:nvGrpSpPr>
          <p:grpSpPr>
            <a:xfrm rot="20829346">
              <a:off x="2285732" y="5102723"/>
              <a:ext cx="1422400" cy="691426"/>
              <a:chOff x="1752600" y="4724400"/>
              <a:chExt cx="1422400" cy="691426"/>
            </a:xfrm>
          </p:grpSpPr>
          <p:cxnSp>
            <p:nvCxnSpPr>
              <p:cNvPr id="170" name="Straight Arrow Connector 169"/>
              <p:cNvCxnSpPr>
                <a:stCxn id="184" idx="2"/>
                <a:endCxn id="177" idx="0"/>
              </p:cNvCxnSpPr>
              <p:nvPr/>
            </p:nvCxnSpPr>
            <p:spPr bwMode="auto">
              <a:xfrm>
                <a:off x="19431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1" name="Straight Arrow Connector 170"/>
              <p:cNvCxnSpPr>
                <a:stCxn id="184" idx="2"/>
                <a:endCxn id="175" idx="0"/>
              </p:cNvCxnSpPr>
              <p:nvPr/>
            </p:nvCxnSpPr>
            <p:spPr bwMode="auto">
              <a:xfrm>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2" name="Straight Arrow Connector 171"/>
              <p:cNvCxnSpPr>
                <a:stCxn id="183" idx="2"/>
                <a:endCxn id="177" idx="0"/>
              </p:cNvCxnSpPr>
              <p:nvPr/>
            </p:nvCxnSpPr>
            <p:spPr bwMode="auto">
              <a:xfrm flipH="1">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3" name="Straight Arrow Connector 172"/>
              <p:cNvCxnSpPr>
                <a:stCxn id="183" idx="2"/>
                <a:endCxn id="175" idx="0"/>
              </p:cNvCxnSpPr>
              <p:nvPr/>
            </p:nvCxnSpPr>
            <p:spPr bwMode="auto">
              <a:xfrm>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4" name="Straight Arrow Connector 173"/>
              <p:cNvCxnSpPr>
                <a:stCxn id="182" idx="2"/>
                <a:endCxn id="176" idx="0"/>
              </p:cNvCxnSpPr>
              <p:nvPr/>
            </p:nvCxnSpPr>
            <p:spPr bwMode="auto">
              <a:xfrm flipH="1">
                <a:off x="2374900" y="4927600"/>
                <a:ext cx="6096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75" name="Rectangle 174"/>
              <p:cNvSpPr>
                <a:spLocks noChangeArrowheads="1"/>
              </p:cNvSpPr>
              <p:nvPr/>
            </p:nvSpPr>
            <p:spPr bwMode="auto">
              <a:xfrm>
                <a:off x="27940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6" name="Rectangle 175"/>
              <p:cNvSpPr>
                <a:spLocks noChangeArrowheads="1"/>
              </p:cNvSpPr>
              <p:nvPr/>
            </p:nvSpPr>
            <p:spPr bwMode="auto">
              <a:xfrm>
                <a:off x="21844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sp>
            <p:nvSpPr>
              <p:cNvPr id="177" name="Rectangle 176"/>
              <p:cNvSpPr>
                <a:spLocks noChangeArrowheads="1"/>
              </p:cNvSpPr>
              <p:nvPr/>
            </p:nvSpPr>
            <p:spPr bwMode="auto">
              <a:xfrm>
                <a:off x="1752600" y="5207000"/>
                <a:ext cx="381000" cy="203200"/>
              </a:xfrm>
              <a:prstGeom prst="rect">
                <a:avLst/>
              </a:prstGeom>
              <a:ln>
                <a:headEnd/>
                <a:tailEnd/>
              </a:ln>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r>
                  <a:rPr lang="en-US" sz="500" b="0" dirty="0" smtClean="0">
                    <a:solidFill>
                      <a:schemeClr val="bg2"/>
                    </a:solidFill>
                  </a:rPr>
                  <a:t>reduce</a:t>
                </a:r>
                <a:endParaRPr lang="en-US" sz="500" b="0" dirty="0">
                  <a:solidFill>
                    <a:schemeClr val="bg2"/>
                  </a:solidFill>
                </a:endParaRPr>
              </a:p>
            </p:txBody>
          </p:sp>
          <p:cxnSp>
            <p:nvCxnSpPr>
              <p:cNvPr id="178" name="Straight Arrow Connector 177"/>
              <p:cNvCxnSpPr>
                <a:stCxn id="184" idx="2"/>
                <a:endCxn id="176" idx="0"/>
              </p:cNvCxnSpPr>
              <p:nvPr/>
            </p:nvCxnSpPr>
            <p:spPr bwMode="auto">
              <a:xfrm>
                <a:off x="1943100" y="4927600"/>
                <a:ext cx="4318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79" name="Straight Arrow Connector 178"/>
              <p:cNvCxnSpPr>
                <a:stCxn id="183" idx="2"/>
                <a:endCxn id="176" idx="0"/>
              </p:cNvCxnSpPr>
              <p:nvPr/>
            </p:nvCxnSpPr>
            <p:spPr bwMode="auto">
              <a:xfrm>
                <a:off x="23749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0" name="Straight Arrow Connector 179"/>
              <p:cNvCxnSpPr>
                <a:stCxn id="182" idx="2"/>
                <a:endCxn id="177" idx="0"/>
              </p:cNvCxnSpPr>
              <p:nvPr/>
            </p:nvCxnSpPr>
            <p:spPr bwMode="auto">
              <a:xfrm flipH="1">
                <a:off x="1943100" y="4927600"/>
                <a:ext cx="104140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cxnSp>
            <p:nvCxnSpPr>
              <p:cNvPr id="181" name="Straight Arrow Connector 180"/>
              <p:cNvCxnSpPr>
                <a:stCxn id="182" idx="2"/>
                <a:endCxn id="175" idx="0"/>
              </p:cNvCxnSpPr>
              <p:nvPr/>
            </p:nvCxnSpPr>
            <p:spPr bwMode="auto">
              <a:xfrm>
                <a:off x="2984500" y="4927600"/>
                <a:ext cx="0" cy="279400"/>
              </a:xfrm>
              <a:prstGeom prst="straightConnector1">
                <a:avLst/>
              </a:prstGeom>
              <a:ln w="6350">
                <a:headEnd type="none" w="med" len="med"/>
                <a:tailEnd type="none" w="sm" len="sm"/>
              </a:ln>
            </p:spPr>
            <p:style>
              <a:lnRef idx="1">
                <a:schemeClr val="dk1"/>
              </a:lnRef>
              <a:fillRef idx="0">
                <a:schemeClr val="dk1"/>
              </a:fillRef>
              <a:effectRef idx="0">
                <a:schemeClr val="dk1"/>
              </a:effectRef>
              <a:fontRef idx="minor">
                <a:schemeClr val="tx1"/>
              </a:fontRef>
            </p:style>
          </p:cxnSp>
          <p:sp>
            <p:nvSpPr>
              <p:cNvPr id="182" name="Rectangle 181"/>
              <p:cNvSpPr>
                <a:spLocks noChangeArrowheads="1"/>
              </p:cNvSpPr>
              <p:nvPr/>
            </p:nvSpPr>
            <p:spPr bwMode="auto">
              <a:xfrm>
                <a:off x="27940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3" name="Rectangle 182"/>
              <p:cNvSpPr>
                <a:spLocks noChangeArrowheads="1"/>
              </p:cNvSpPr>
              <p:nvPr/>
            </p:nvSpPr>
            <p:spPr bwMode="auto">
              <a:xfrm>
                <a:off x="21844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4" name="Rectangle 183"/>
              <p:cNvSpPr>
                <a:spLocks noChangeArrowheads="1"/>
              </p:cNvSpPr>
              <p:nvPr/>
            </p:nvSpPr>
            <p:spPr bwMode="auto">
              <a:xfrm>
                <a:off x="1752600" y="4724400"/>
                <a:ext cx="381000" cy="203200"/>
              </a:xfrm>
              <a:prstGeom prst="rect">
                <a:avLst/>
              </a:prstGeom>
              <a:ln>
                <a:headEnd/>
                <a:tailEnd/>
              </a:ln>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r>
                  <a:rPr lang="en-US" sz="500" b="0">
                    <a:solidFill>
                      <a:schemeClr val="bg2"/>
                    </a:solidFill>
                  </a:rPr>
                  <a:t>map</a:t>
                </a:r>
              </a:p>
            </p:txBody>
          </p:sp>
          <p:sp>
            <p:nvSpPr>
              <p:cNvPr id="185" name="TextBox 184"/>
              <p:cNvSpPr txBox="1"/>
              <p:nvPr/>
            </p:nvSpPr>
            <p:spPr>
              <a:xfrm>
                <a:off x="2570614" y="4775200"/>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sp>
            <p:nvSpPr>
              <p:cNvPr id="186" name="TextBox 185"/>
              <p:cNvSpPr txBox="1"/>
              <p:nvPr/>
            </p:nvSpPr>
            <p:spPr>
              <a:xfrm>
                <a:off x="2570614" y="5246549"/>
                <a:ext cx="248786" cy="169277"/>
              </a:xfrm>
              <a:prstGeom prst="rect">
                <a:avLst/>
              </a:prstGeom>
              <a:noFill/>
            </p:spPr>
            <p:txBody>
              <a:bodyPr wrap="none" rtlCol="0">
                <a:spAutoFit/>
              </a:bodyPr>
              <a:lstStyle/>
              <a:p>
                <a:r>
                  <a:rPr lang="en-US" sz="500" dirty="0" smtClean="0">
                    <a:solidFill>
                      <a:schemeClr val="bg1"/>
                    </a:solidFill>
                  </a:rPr>
                  <a:t>…</a:t>
                </a:r>
                <a:endParaRPr lang="en-US" sz="500" dirty="0">
                  <a:solidFill>
                    <a:schemeClr val="bg1"/>
                  </a:solidFill>
                </a:endParaRPr>
              </a:p>
            </p:txBody>
          </p:sp>
        </p:grpSp>
        <p:sp>
          <p:nvSpPr>
            <p:cNvPr id="169" name="Down Arrow 168"/>
            <p:cNvSpPr/>
            <p:nvPr/>
          </p:nvSpPr>
          <p:spPr bwMode="auto">
            <a:xfrm>
              <a:off x="1981200" y="3886200"/>
              <a:ext cx="381000" cy="609600"/>
            </a:xfrm>
            <a:prstGeom prst="downArrow">
              <a:avLst/>
            </a:prstGeom>
            <a:ln>
              <a:headEnd type="none" w="med" len="med"/>
              <a:tailEnd type="none" w="med" len="med"/>
            </a:ln>
          </p:spPr>
          <p:style>
            <a:lnRef idx="2">
              <a:schemeClr val="accent5">
                <a:shade val="50000"/>
              </a:schemeClr>
            </a:lnRef>
            <a:fillRef idx="1">
              <a:schemeClr val="accent5"/>
            </a:fillRef>
            <a:effectRef idx="0">
              <a:schemeClr val="accent5"/>
            </a:effectRef>
            <a:fontRef idx="minor">
              <a:schemeClr val="lt1"/>
            </a:fontRef>
          </p:style>
          <p:txBody>
            <a:bodyPr vert="horz" wrap="square" lIns="91440" tIns="45720" rIns="91440" bIns="45720" numCol="1" rtlCol="0" anchor="t" anchorCtr="0" compatLnSpc="1">
              <a:prstTxWarp prst="textNoShape">
                <a:avLst/>
              </a:prstTxWarp>
            </a:bodyPr>
            <a:lstStyle/>
            <a:p>
              <a:pPr marL="0" marR="0" indent="0" algn="l" defTabSz="914400" rtl="0" eaLnBrk="0" fontAlgn="base" latinLnBrk="0" hangingPunct="0">
                <a:lnSpc>
                  <a:spcPct val="100000"/>
                </a:lnSpc>
                <a:spcBef>
                  <a:spcPct val="0"/>
                </a:spcBef>
                <a:spcAft>
                  <a:spcPct val="0"/>
                </a:spcAft>
                <a:buClrTx/>
                <a:buSzTx/>
                <a:buFontTx/>
                <a:buNone/>
                <a:tabLst/>
              </a:pPr>
              <a:endParaRPr kumimoji="0" lang="en-US" sz="1600" b="1" i="0" u="none" strike="noStrike" cap="none" normalizeH="0" baseline="0" smtClean="0">
                <a:ln>
                  <a:noFill/>
                </a:ln>
                <a:solidFill>
                  <a:schemeClr val="tx1"/>
                </a:solidFill>
                <a:effectLst/>
                <a:latin typeface="Arial" charset="0"/>
              </a:endParaRPr>
            </a:p>
          </p:txBody>
        </p:sp>
      </p:grpSp>
      <p:sp>
        <p:nvSpPr>
          <p:cNvPr id="238" name="TextBox 237"/>
          <p:cNvSpPr txBox="1"/>
          <p:nvPr/>
        </p:nvSpPr>
        <p:spPr>
          <a:xfrm rot="21115892">
            <a:off x="2284504" y="3780616"/>
            <a:ext cx="2325527" cy="707886"/>
          </a:xfrm>
          <a:prstGeom prst="rect">
            <a:avLst/>
          </a:prstGeom>
          <a:noFill/>
        </p:spPr>
        <p:txBody>
          <a:bodyPr wrap="square" rtlCol="0">
            <a:spAutoFit/>
          </a:bodyPr>
          <a:lstStyle/>
          <a:p>
            <a:pPr algn="ctr"/>
            <a:r>
              <a:rPr lang="en-US" sz="2000" b="0" dirty="0" smtClean="0">
                <a:solidFill>
                  <a:srgbClr val="FF0000"/>
                </a:solidFill>
                <a:latin typeface="Gill Sans"/>
                <a:cs typeface="Gill Sans"/>
              </a:rPr>
              <a:t>Aside: Why not just </a:t>
            </a:r>
            <a:br>
              <a:rPr lang="en-US" sz="2000" b="0" dirty="0" smtClean="0">
                <a:solidFill>
                  <a:srgbClr val="FF0000"/>
                </a:solidFill>
                <a:latin typeface="Gill Sans"/>
                <a:cs typeface="Gill Sans"/>
              </a:rPr>
            </a:br>
            <a:r>
              <a:rPr lang="en-US" sz="2000" b="0" dirty="0" smtClean="0">
                <a:solidFill>
                  <a:srgbClr val="FF0000"/>
                </a:solidFill>
                <a:latin typeface="Gill Sans"/>
                <a:cs typeface="Gill Sans"/>
              </a:rPr>
              <a:t>use a database?</a:t>
            </a:r>
          </a:p>
        </p:txBody>
      </p:sp>
    </p:spTree>
    <p:extLst>
      <p:ext uri="{BB962C8B-B14F-4D97-AF65-F5344CB8AC3E}">
        <p14:creationId xmlns:p14="http://schemas.microsoft.com/office/powerpoint/2010/main" val="1163611481"/>
      </p:ext>
    </p:extLst>
  </p:cSld>
  <p:clrMapOvr>
    <a:masterClrMapping/>
  </p:clrMapOvr>
  <p:transition xmlns:p14="http://schemas.microsoft.com/office/powerpoint/2010/main" spd="slow">
    <p:push dir="u"/>
  </p:transition>
  <p:timing>
    <p:tnLst>
      <p:par>
        <p:cTn xmlns:p14="http://schemas.microsoft.com/office/powerpoint/2010/mai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6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6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4"/>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3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3" grpId="0"/>
      <p:bldP spid="14" grpId="0"/>
      <p:bldP spid="238" grpId="0"/>
    </p:bldLst>
  </p:timing>
</p:sld>
</file>

<file path=ppt/theme/theme1.xml><?xml version="1.0" encoding="utf-8"?>
<a:theme xmlns:a="http://schemas.openxmlformats.org/drawingml/2006/main" name="Default Design">
  <a:themeElements>
    <a:clrScheme name="My Theme Colors">
      <a:dk1>
        <a:srgbClr val="000000"/>
      </a:dk1>
      <a:lt1>
        <a:srgbClr val="FFFFFF"/>
      </a:lt1>
      <a:dk2>
        <a:srgbClr val="000000"/>
      </a:dk2>
      <a:lt2>
        <a:srgbClr val="FFFFFF"/>
      </a:lt2>
      <a:accent1>
        <a:srgbClr val="FFFF99"/>
      </a:accent1>
      <a:accent2>
        <a:srgbClr val="9999FF"/>
      </a:accent2>
      <a:accent3>
        <a:srgbClr val="CCFF99"/>
      </a:accent3>
      <a:accent4>
        <a:srgbClr val="FF99CC"/>
      </a:accent4>
      <a:accent5>
        <a:srgbClr val="99CCFF"/>
      </a:accent5>
      <a:accent6>
        <a:srgbClr val="FFCC99"/>
      </a:accent6>
      <a:hlink>
        <a:srgbClr val="FFFFFF"/>
      </a:hlink>
      <a:folHlink>
        <a:srgbClr val="B2B2B2"/>
      </a:folHlink>
    </a:clrScheme>
    <a:fontScheme name="Default Design">
      <a:majorFont>
        <a:latin typeface="Arial Blac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1600" b="1"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25252F"/>
        </a:dk1>
        <a:lt1>
          <a:srgbClr val="9999FF"/>
        </a:lt1>
        <a:dk2>
          <a:srgbClr val="000000"/>
        </a:dk2>
        <a:lt2>
          <a:srgbClr val="FFFFFF"/>
        </a:lt2>
        <a:accent1>
          <a:srgbClr val="3366FF"/>
        </a:accent1>
        <a:accent2>
          <a:srgbClr val="003399"/>
        </a:accent2>
        <a:accent3>
          <a:srgbClr val="AAAAAA"/>
        </a:accent3>
        <a:accent4>
          <a:srgbClr val="8282DA"/>
        </a:accent4>
        <a:accent5>
          <a:srgbClr val="ADB8FF"/>
        </a:accent5>
        <a:accent6>
          <a:srgbClr val="002D8A"/>
        </a:accent6>
        <a:hlink>
          <a:srgbClr val="009999"/>
        </a:hlink>
        <a:folHlink>
          <a:srgbClr val="B2B2B2"/>
        </a:folHlink>
      </a:clrScheme>
      <a:clrMap bg1="dk2" tx1="lt1" bg2="dk1" tx2="lt2" accent1="accent1" accent2="accent2" accent3="accent3" accent4="accent4" accent5="accent5" accent6="accent6" hlink="hlink" folHlink="folHlink"/>
    </a:extraClrScheme>
    <a:extraClrScheme>
      <a:clrScheme name="Default Design 2">
        <a:dk1>
          <a:srgbClr val="314183"/>
        </a:dk1>
        <a:lt1>
          <a:srgbClr val="FFFFFF"/>
        </a:lt1>
        <a:dk2>
          <a:srgbClr val="0B1E45"/>
        </a:dk2>
        <a:lt2>
          <a:srgbClr val="FFFFFF"/>
        </a:lt2>
        <a:accent1>
          <a:srgbClr val="6666FF"/>
        </a:accent1>
        <a:accent2>
          <a:srgbClr val="0066FF"/>
        </a:accent2>
        <a:accent3>
          <a:srgbClr val="AAABB0"/>
        </a:accent3>
        <a:accent4>
          <a:srgbClr val="DADADA"/>
        </a:accent4>
        <a:accent5>
          <a:srgbClr val="B8B8FF"/>
        </a:accent5>
        <a:accent6>
          <a:srgbClr val="005CE7"/>
        </a:accent6>
        <a:hlink>
          <a:srgbClr val="006699"/>
        </a:hlink>
        <a:folHlink>
          <a:srgbClr val="B2B2B2"/>
        </a:folHlink>
      </a:clrScheme>
      <a:clrMap bg1="dk2" tx1="lt1" bg2="dk1" tx2="lt2" accent1="accent1" accent2="accent2" accent3="accent3" accent4="accent4" accent5="accent5" accent6="accent6" hlink="hlink" folHlink="folHlink"/>
    </a:extraClrScheme>
    <a:extraClrScheme>
      <a:clrScheme name="Default Design 3">
        <a:dk1>
          <a:srgbClr val="194349"/>
        </a:dk1>
        <a:lt1>
          <a:srgbClr val="FFFFCC"/>
        </a:lt1>
        <a:dk2>
          <a:srgbClr val="006666"/>
        </a:dk2>
        <a:lt2>
          <a:srgbClr val="FFFFFF"/>
        </a:lt2>
        <a:accent1>
          <a:srgbClr val="99CC00"/>
        </a:accent1>
        <a:accent2>
          <a:srgbClr val="00B6B2"/>
        </a:accent2>
        <a:accent3>
          <a:srgbClr val="AAB8B8"/>
        </a:accent3>
        <a:accent4>
          <a:srgbClr val="DADAAE"/>
        </a:accent4>
        <a:accent5>
          <a:srgbClr val="CAE2AA"/>
        </a:accent5>
        <a:accent6>
          <a:srgbClr val="00A5A1"/>
        </a:accent6>
        <a:hlink>
          <a:srgbClr val="669900"/>
        </a:hlink>
        <a:folHlink>
          <a:srgbClr val="666699"/>
        </a:folHlink>
      </a:clrScheme>
      <a:clrMap bg1="dk2" tx1="lt1" bg2="dk1" tx2="lt2" accent1="accent1" accent2="accent2" accent3="accent3" accent4="accent4" accent5="accent5" accent6="accent6" hlink="hlink" folHlink="folHlink"/>
    </a:extraClrScheme>
    <a:extraClrScheme>
      <a:clrScheme name="Default Design 4">
        <a:dk1>
          <a:srgbClr val="194349"/>
        </a:dk1>
        <a:lt1>
          <a:srgbClr val="FFFFCC"/>
        </a:lt1>
        <a:dk2>
          <a:srgbClr val="0000FF"/>
        </a:dk2>
        <a:lt2>
          <a:srgbClr val="FFFFFF"/>
        </a:lt2>
        <a:accent1>
          <a:srgbClr val="0099FF"/>
        </a:accent1>
        <a:accent2>
          <a:srgbClr val="33CC33"/>
        </a:accent2>
        <a:accent3>
          <a:srgbClr val="AAAAFF"/>
        </a:accent3>
        <a:accent4>
          <a:srgbClr val="DADAAE"/>
        </a:accent4>
        <a:accent5>
          <a:srgbClr val="AACAFF"/>
        </a:accent5>
        <a:accent6>
          <a:srgbClr val="2DB92D"/>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5">
        <a:dk1>
          <a:srgbClr val="194349"/>
        </a:dk1>
        <a:lt1>
          <a:srgbClr val="FFFFCC"/>
        </a:lt1>
        <a:dk2>
          <a:srgbClr val="72A497"/>
        </a:dk2>
        <a:lt2>
          <a:srgbClr val="000000"/>
        </a:lt2>
        <a:accent1>
          <a:srgbClr val="805D32"/>
        </a:accent1>
        <a:accent2>
          <a:srgbClr val="7D2F3C"/>
        </a:accent2>
        <a:accent3>
          <a:srgbClr val="BCCFC9"/>
        </a:accent3>
        <a:accent4>
          <a:srgbClr val="DADAAE"/>
        </a:accent4>
        <a:accent5>
          <a:srgbClr val="C0B6AD"/>
        </a:accent5>
        <a:accent6>
          <a:srgbClr val="712A35"/>
        </a:accent6>
        <a:hlink>
          <a:srgbClr val="CC9900"/>
        </a:hlink>
        <a:folHlink>
          <a:srgbClr val="B2B2B2"/>
        </a:folHlink>
      </a:clrScheme>
      <a:clrMap bg1="dk2" tx1="lt1" bg2="dk1" tx2="lt2" accent1="accent1" accent2="accent2" accent3="accent3" accent4="accent4" accent5="accent5" accent6="accent6" hlink="hlink" folHlink="folHlink"/>
    </a:extraClrScheme>
    <a:extraClrScheme>
      <a:clrScheme name="Default Design 6">
        <a:dk1>
          <a:srgbClr val="1C1C1C"/>
        </a:dk1>
        <a:lt1>
          <a:srgbClr val="FFFFFF"/>
        </a:lt1>
        <a:dk2>
          <a:srgbClr val="710F0F"/>
        </a:dk2>
        <a:lt2>
          <a:srgbClr val="FFFFFF"/>
        </a:lt2>
        <a:accent1>
          <a:srgbClr val="FF9900"/>
        </a:accent1>
        <a:accent2>
          <a:srgbClr val="FF3300"/>
        </a:accent2>
        <a:accent3>
          <a:srgbClr val="BBAAAA"/>
        </a:accent3>
        <a:accent4>
          <a:srgbClr val="DADADA"/>
        </a:accent4>
        <a:accent5>
          <a:srgbClr val="FFCAAA"/>
        </a:accent5>
        <a:accent6>
          <a:srgbClr val="E72D00"/>
        </a:accent6>
        <a:hlink>
          <a:srgbClr val="666699"/>
        </a:hlink>
        <a:folHlink>
          <a:srgbClr val="996633"/>
        </a:folHlink>
      </a:clrScheme>
      <a:clrMap bg1="dk2" tx1="lt1" bg2="dk1" tx2="lt2" accent1="accent1" accent2="accent2" accent3="accent3" accent4="accent4" accent5="accent5" accent6="accent6" hlink="hlink" folHlink="folHlink"/>
    </a:extraClrScheme>
    <a:extraClrScheme>
      <a:clrScheme name="Default Design 7">
        <a:dk1>
          <a:srgbClr val="336666"/>
        </a:dk1>
        <a:lt1>
          <a:srgbClr val="FFFFFF"/>
        </a:lt1>
        <a:dk2>
          <a:srgbClr val="000000"/>
        </a:dk2>
        <a:lt2>
          <a:srgbClr val="666699"/>
        </a:lt2>
        <a:accent1>
          <a:srgbClr val="99CCCC"/>
        </a:accent1>
        <a:accent2>
          <a:srgbClr val="CCCCCC"/>
        </a:accent2>
        <a:accent3>
          <a:srgbClr val="FFFFFF"/>
        </a:accent3>
        <a:accent4>
          <a:srgbClr val="2A5656"/>
        </a:accent4>
        <a:accent5>
          <a:srgbClr val="CAE2E2"/>
        </a:accent5>
        <a:accent6>
          <a:srgbClr val="B9B9B9"/>
        </a:accent6>
        <a:hlink>
          <a:srgbClr val="006666"/>
        </a:hlink>
        <a:folHlink>
          <a:srgbClr val="B2B2B2"/>
        </a:folHlink>
      </a:clrScheme>
      <a:clrMap bg1="lt1" tx1="dk1" bg2="lt2" tx2="dk2" accent1="accent1" accent2="accent2" accent3="accent3" accent4="accent4" accent5="accent5" accent6="accent6" hlink="hlink" folHlink="folHlink"/>
    </a:extraClrScheme>
    <a:extraClrScheme>
      <a:clrScheme name="Default Design 8">
        <a:dk1>
          <a:srgbClr val="000000"/>
        </a:dk1>
        <a:lt1>
          <a:srgbClr val="FFFFFF"/>
        </a:lt1>
        <a:dk2>
          <a:srgbClr val="000000"/>
        </a:dk2>
        <a:lt2>
          <a:srgbClr val="666699"/>
        </a:lt2>
        <a:accent1>
          <a:srgbClr val="FF9900"/>
        </a:accent1>
        <a:accent2>
          <a:srgbClr val="FF0000"/>
        </a:accent2>
        <a:accent3>
          <a:srgbClr val="FFFFFF"/>
        </a:accent3>
        <a:accent4>
          <a:srgbClr val="000000"/>
        </a:accent4>
        <a:accent5>
          <a:srgbClr val="FFCAAA"/>
        </a:accent5>
        <a:accent6>
          <a:srgbClr val="E70000"/>
        </a:accent6>
        <a:hlink>
          <a:srgbClr val="336699"/>
        </a:hlink>
        <a:folHlink>
          <a:srgbClr val="808080"/>
        </a:folHlink>
      </a:clrScheme>
      <a:clrMap bg1="lt1" tx1="dk1" bg2="lt2" tx2="dk2" accent1="accent1" accent2="accent2" accent3="accent3" accent4="accent4" accent5="accent5" accent6="accent6" hlink="hlink" folHlink="folHlink"/>
    </a:extraClrScheme>
    <a:extraClrScheme>
      <a:clrScheme name="Default Design 9">
        <a:dk1>
          <a:srgbClr val="000000"/>
        </a:dk1>
        <a:lt1>
          <a:srgbClr val="FFFFFF"/>
        </a:lt1>
        <a:dk2>
          <a:srgbClr val="000000"/>
        </a:dk2>
        <a:lt2>
          <a:srgbClr val="666699"/>
        </a:lt2>
        <a:accent1>
          <a:srgbClr val="CC3300"/>
        </a:accent1>
        <a:accent2>
          <a:srgbClr val="CC9900"/>
        </a:accent2>
        <a:accent3>
          <a:srgbClr val="FFFFFF"/>
        </a:accent3>
        <a:accent4>
          <a:srgbClr val="000000"/>
        </a:accent4>
        <a:accent5>
          <a:srgbClr val="E2ADAA"/>
        </a:accent5>
        <a:accent6>
          <a:srgbClr val="B98A00"/>
        </a:accent6>
        <a:hlink>
          <a:srgbClr val="CC6600"/>
        </a:hlink>
        <a:folHlink>
          <a:srgbClr val="808080"/>
        </a:folHlink>
      </a:clrScheme>
      <a:clrMap bg1="lt1" tx1="dk1" bg2="lt2" tx2="dk2" accent1="accent1" accent2="accent2" accent3="accent3" accent4="accent4" accent5="accent5" accent6="accent6" hlink="hlink" folHlink="folHlink"/>
    </a:extraClrScheme>
    <a:extraClrScheme>
      <a:clrScheme name="Default Design 10">
        <a:dk1>
          <a:srgbClr val="000000"/>
        </a:dk1>
        <a:lt1>
          <a:srgbClr val="FFFFFF"/>
        </a:lt1>
        <a:dk2>
          <a:srgbClr val="000000"/>
        </a:dk2>
        <a:lt2>
          <a:srgbClr val="666699"/>
        </a:lt2>
        <a:accent1>
          <a:srgbClr val="666699"/>
        </a:accent1>
        <a:accent2>
          <a:srgbClr val="9999FF"/>
        </a:accent2>
        <a:accent3>
          <a:srgbClr val="FFFFFF"/>
        </a:accent3>
        <a:accent4>
          <a:srgbClr val="000000"/>
        </a:accent4>
        <a:accent5>
          <a:srgbClr val="B8B8CA"/>
        </a:accent5>
        <a:accent6>
          <a:srgbClr val="8A8AE7"/>
        </a:accent6>
        <a:hlink>
          <a:srgbClr val="3366FF"/>
        </a:hlink>
        <a:folHlink>
          <a:srgbClr val="808080"/>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54486</TotalTime>
  <Words>3078</Words>
  <Application>Microsoft Macintosh PowerPoint</Application>
  <PresentationFormat>On-screen Show (4:3)</PresentationFormat>
  <Paragraphs>593</Paragraphs>
  <Slides>60</Slides>
  <Notes>0</Notes>
  <HiddenSlides>0</HiddenSlides>
  <MMClips>0</MMClips>
  <ScaleCrop>false</ScaleCrop>
  <HeadingPairs>
    <vt:vector size="4" baseType="variant">
      <vt:variant>
        <vt:lpstr>Theme</vt:lpstr>
      </vt:variant>
      <vt:variant>
        <vt:i4>1</vt:i4>
      </vt:variant>
      <vt:variant>
        <vt:lpstr>Slide Titles</vt:lpstr>
      </vt:variant>
      <vt:variant>
        <vt:i4>60</vt:i4>
      </vt:variant>
    </vt:vector>
  </HeadingPairs>
  <TitlesOfParts>
    <vt:vector size="61" baseType="lpstr">
      <vt:lpstr>Default Design</vt:lpstr>
      <vt:lpstr>PowerPoint Presentation</vt:lpstr>
      <vt:lpstr>PowerPoint Presentation</vt:lpstr>
      <vt:lpstr>Debugging at Scale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Pig: Example</vt:lpstr>
      <vt:lpstr>Pig: Example Script</vt:lpstr>
      <vt:lpstr>Pig Query Plan</vt:lpstr>
      <vt:lpstr>MapReduce Execution</vt:lpstr>
      <vt:lpstr>PowerPoint Presentation</vt:lpstr>
      <vt:lpstr>PowerPoint Presentation</vt:lpstr>
      <vt:lpstr>Pig: Basics</vt:lpstr>
      <vt:lpstr>Pig: Common Operations</vt:lpstr>
      <vt:lpstr>Pig: GROUPing</vt:lpstr>
      <vt:lpstr>Pig: COGROUPing</vt:lpstr>
      <vt:lpstr>Pig: JOINing</vt:lpstr>
      <vt:lpstr>Pig UDFs</vt:lpstr>
      <vt:lpstr>PowerPoint Presentation</vt:lpstr>
      <vt:lpstr>Analogy: NAND Gates are universal</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Dryad: Graph Operators</vt:lpstr>
      <vt:lpstr>Dryad: Architecture</vt:lpstr>
      <vt:lpstr>Dryad: Cool Tricks</vt:lpstr>
      <vt:lpstr>Dryad: Sample Program</vt:lpstr>
      <vt:lpstr>DryadLINQ</vt:lpstr>
      <vt:lpstr>DryadLINQ: Word Count</vt:lpstr>
      <vt:lpstr>What happened to Dryad?</vt:lpstr>
      <vt:lpstr>PowerPoint Presentation</vt:lpstr>
      <vt:lpstr>Spark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Next Time</vt:lpstr>
      <vt:lpstr>PowerPoint Presentation</vt:lpstr>
    </vt:vector>
  </TitlesOfParts>
  <Manager/>
  <Company>University of Waterloo</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Big Data infrastructure</dc:title>
  <dc:subject/>
  <dc:creator>Jimmy Lin</dc:creator>
  <cp:keywords/>
  <dc:description/>
  <cp:lastModifiedBy>Jimmy Lin</cp:lastModifiedBy>
  <cp:revision>11408</cp:revision>
  <dcterms:created xsi:type="dcterms:W3CDTF">2012-08-31T06:36:49Z</dcterms:created>
  <dcterms:modified xsi:type="dcterms:W3CDTF">2016-01-19T15:11:28Z</dcterms:modified>
  <cp:category/>
</cp:coreProperties>
</file>